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E46D54-6FD5-4406-BB3C-D574236680B0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A1BC5-1AF3-4107-8D74-F7877BA20DC3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7B50-D15A-4F24-875D-615BB6B70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B404-1218-45FE-90A9-A6C2452FB45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9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39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65" cy="411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29" cy="4573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GB"/>
              <a:p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44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65" cy="411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29" cy="4573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GB"/>
              <a:p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59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14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07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54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44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41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65" cy="411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29" cy="4573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GB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22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94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799" y="4343391"/>
            <a:ext cx="5486365" cy="411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95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65" cy="411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29" cy="45735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GB"/>
              <a:p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47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10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2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6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2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81C-4F16-4781-BC56-CECB1F22A81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8351B-455A-4D6C-B0CC-4E11343F3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8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niversity.which.co.uk/advice/what-a-levels-do-you-need-for-the-degree-you-want-to-stud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jpg"/><Relationship Id="rId21" Type="http://schemas.openxmlformats.org/officeDocument/2006/relationships/image" Target="../media/image60.jpeg"/><Relationship Id="rId7" Type="http://schemas.openxmlformats.org/officeDocument/2006/relationships/image" Target="../media/image46.gif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373216"/>
            <a:ext cx="8077200" cy="95327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rgbClr val="FFFF00"/>
                </a:solidFill>
                <a:latin typeface="+mn-lt"/>
                <a:cs typeface="Aharoni" panose="02010803020104030203" pitchFamily="2" charset="-79"/>
              </a:rPr>
              <a:t>SIXTH FORM OPEN EVENING</a:t>
            </a:r>
            <a:endParaRPr lang="en-GB" b="1" dirty="0">
              <a:solidFill>
                <a:srgbClr val="FFFF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087544" cy="3715840"/>
          </a:xfrm>
        </p:spPr>
        <p:txBody>
          <a:bodyPr>
            <a:noAutofit/>
          </a:bodyPr>
          <a:lstStyle/>
          <a:p>
            <a:pPr algn="ctr"/>
            <a:r>
              <a:rPr lang="en-GB" sz="10000" b="1" dirty="0" smtClean="0">
                <a:cs typeface="Aharoni" panose="02010803020104030203" pitchFamily="2" charset="-79"/>
              </a:rPr>
              <a:t>RAMSEY    GRAMMAR SCHOOL</a:t>
            </a:r>
            <a:endParaRPr lang="en-GB" sz="10000" b="1" dirty="0"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918"/>
            <a:ext cx="1647872" cy="1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Post 16 qualifications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The A level qualification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GB" dirty="0" smtClean="0">
                <a:solidFill>
                  <a:srgbClr val="FFFF00"/>
                </a:solidFill>
              </a:rPr>
              <a:t>ourses are now linear with exams taken at the end of Year 13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Some “I” (International) A levels (Maths, Physics, Chemistry, Geography)have an AS component taken in June or November of Year 12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A level qualifications are required for university entrance and for entrance to many spheres of employment at age 18</a:t>
            </a:r>
          </a:p>
          <a:p>
            <a:endParaRPr lang="en-GB" dirty="0" smtClean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5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Post 16 qualifications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sz="3200" dirty="0" smtClean="0">
                <a:solidFill>
                  <a:schemeClr val="bg1"/>
                </a:solidFill>
              </a:rPr>
              <a:t>BTECs </a:t>
            </a:r>
            <a:r>
              <a:rPr lang="en-GB" sz="3200" dirty="0">
                <a:solidFill>
                  <a:srgbClr val="FFFF00"/>
                </a:solidFill>
              </a:rPr>
              <a:t>are vocational </a:t>
            </a:r>
            <a:r>
              <a:rPr lang="en-GB" sz="3200" dirty="0" smtClean="0">
                <a:solidFill>
                  <a:srgbClr val="FFFF00"/>
                </a:solidFill>
              </a:rPr>
              <a:t>qualifications :e.g. Music </a:t>
            </a:r>
            <a:r>
              <a:rPr lang="en-GB" sz="3200" dirty="0">
                <a:solidFill>
                  <a:srgbClr val="FFFF00"/>
                </a:solidFill>
              </a:rPr>
              <a:t>Performance, Physical </a:t>
            </a:r>
            <a:r>
              <a:rPr lang="en-GB" sz="3200" dirty="0" smtClean="0">
                <a:solidFill>
                  <a:srgbClr val="FFFF00"/>
                </a:solidFill>
              </a:rPr>
              <a:t>Education, Health and Social Care and Agriculture</a:t>
            </a:r>
            <a:r>
              <a:rPr lang="en-GB" sz="3200" dirty="0">
                <a:solidFill>
                  <a:srgbClr val="FFFF00"/>
                </a:solidFill>
              </a:rPr>
              <a:t> </a:t>
            </a:r>
            <a:endParaRPr lang="en-GB" sz="3200" dirty="0" smtClean="0">
              <a:solidFill>
                <a:srgbClr val="FFFF00"/>
              </a:solidFill>
            </a:endParaRPr>
          </a:p>
          <a:p>
            <a:r>
              <a:rPr lang="en-GB" sz="3200" dirty="0" smtClean="0">
                <a:solidFill>
                  <a:srgbClr val="FFFF00"/>
                </a:solidFill>
              </a:rPr>
              <a:t>One </a:t>
            </a:r>
            <a:r>
              <a:rPr lang="en-GB" sz="3200" dirty="0">
                <a:solidFill>
                  <a:srgbClr val="FFFF00"/>
                </a:solidFill>
              </a:rPr>
              <a:t>of the main differences between BTECs and A-Levels is the way both are assessed. </a:t>
            </a:r>
            <a:r>
              <a:rPr lang="en-GB" sz="3200" dirty="0" smtClean="0">
                <a:solidFill>
                  <a:srgbClr val="FFFF00"/>
                </a:solidFill>
              </a:rPr>
              <a:t>BTECs </a:t>
            </a:r>
            <a:r>
              <a:rPr lang="en-GB" sz="3200" dirty="0">
                <a:solidFill>
                  <a:srgbClr val="FFFF00"/>
                </a:solidFill>
              </a:rPr>
              <a:t>are continually assessed via coursework and practical projects. </a:t>
            </a:r>
            <a:r>
              <a:rPr lang="en-GB" sz="3200" dirty="0" smtClean="0">
                <a:solidFill>
                  <a:srgbClr val="FFFF00"/>
                </a:solidFill>
              </a:rPr>
              <a:t>A level </a:t>
            </a:r>
            <a:r>
              <a:rPr lang="en-GB" sz="3200" dirty="0">
                <a:solidFill>
                  <a:srgbClr val="FFFF00"/>
                </a:solidFill>
              </a:rPr>
              <a:t>3 BTEC will usually </a:t>
            </a:r>
            <a:r>
              <a:rPr lang="en-GB" sz="3200" dirty="0" smtClean="0">
                <a:solidFill>
                  <a:srgbClr val="FFFF00"/>
                </a:solidFill>
              </a:rPr>
              <a:t>get </a:t>
            </a:r>
            <a:r>
              <a:rPr lang="en-GB" sz="3200" dirty="0">
                <a:solidFill>
                  <a:srgbClr val="FFFF00"/>
                </a:solidFill>
              </a:rPr>
              <a:t>you onto a related course at university, </a:t>
            </a:r>
            <a:r>
              <a:rPr lang="en-GB" sz="3200" dirty="0" smtClean="0">
                <a:solidFill>
                  <a:srgbClr val="FFFF00"/>
                </a:solidFill>
              </a:rPr>
              <a:t>courses </a:t>
            </a:r>
            <a:r>
              <a:rPr lang="en-GB" sz="3200" dirty="0">
                <a:solidFill>
                  <a:srgbClr val="FFFF00"/>
                </a:solidFill>
              </a:rPr>
              <a:t>such as Business, Computing, Construction, Art, Sports Sciences and Healthcare are particularly popular with BTEC </a:t>
            </a:r>
            <a:r>
              <a:rPr lang="en-GB" sz="3200" dirty="0" smtClean="0">
                <a:solidFill>
                  <a:srgbClr val="FFFF00"/>
                </a:solidFill>
              </a:rPr>
              <a:t>students.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1. If you know what you want to study at university?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Check the entry requirements on university websites or UCAS course search to find out whether the course requires certain subjects at  level 3</a:t>
            </a:r>
          </a:p>
          <a:p>
            <a:pPr marL="118872" indent="0">
              <a:buNone/>
            </a:pPr>
            <a:endParaRPr lang="en-GB" sz="4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2. Not sure yet?  Keep your options open!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For traditional courses, such as law, and traditional universities such as those in the Russell group include at least 2  former “facilitating subjects” in your choices.</a:t>
            </a:r>
          </a:p>
        </p:txBody>
      </p:sp>
    </p:spTree>
    <p:extLst>
      <p:ext uri="{BB962C8B-B14F-4D97-AF65-F5344CB8AC3E}">
        <p14:creationId xmlns:p14="http://schemas.microsoft.com/office/powerpoint/2010/main" val="3849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What are “facilitating subjects”?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Maths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English Literature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Physics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Chemistry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Biology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Geography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History</a:t>
            </a:r>
          </a:p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Languages</a:t>
            </a:r>
          </a:p>
        </p:txBody>
      </p:sp>
    </p:spTree>
    <p:extLst>
      <p:ext uri="{BB962C8B-B14F-4D97-AF65-F5344CB8AC3E}">
        <p14:creationId xmlns:p14="http://schemas.microsoft.com/office/powerpoint/2010/main" val="9096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GCSEs matter!!!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Check the GCSE requirements for certain courses at university. Are you on track to achieve the grades at GCSE that certain courses require? </a:t>
            </a:r>
          </a:p>
        </p:txBody>
      </p:sp>
    </p:spTree>
    <p:extLst>
      <p:ext uri="{BB962C8B-B14F-4D97-AF65-F5344CB8AC3E}">
        <p14:creationId xmlns:p14="http://schemas.microsoft.com/office/powerpoint/2010/main" val="17203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Think balance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Balance of subject choices that reflect your abilities, strengths and interests? Have you considered course combinations? Check: </a:t>
            </a:r>
            <a:r>
              <a:rPr lang="en-GB" sz="4800" dirty="0">
                <a:hlinkClick r:id="rId2"/>
              </a:rPr>
              <a:t>http://university.which.co.uk/advice/what-a-levels-do-you-need-for-the-degree-you-want-to-study</a:t>
            </a:r>
            <a:r>
              <a:rPr lang="en-GB" sz="4800" dirty="0"/>
              <a:t> </a:t>
            </a:r>
            <a:endParaRPr lang="en-GB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Make sure you know WHY you want to study a 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Reasons may include</a:t>
            </a:r>
          </a:p>
          <a:p>
            <a:r>
              <a:rPr lang="en-GB" sz="4800" dirty="0" smtClean="0">
                <a:solidFill>
                  <a:srgbClr val="FFFF00"/>
                </a:solidFill>
              </a:rPr>
              <a:t>You have enjoyed a subject and have been good at the subject in the past</a:t>
            </a:r>
          </a:p>
        </p:txBody>
      </p:sp>
    </p:spTree>
    <p:extLst>
      <p:ext uri="{BB962C8B-B14F-4D97-AF65-F5344CB8AC3E}">
        <p14:creationId xmlns:p14="http://schemas.microsoft.com/office/powerpoint/2010/main" val="4079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Make sure you know WHY you want to study a 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Reasons may include</a:t>
            </a:r>
          </a:p>
          <a:p>
            <a:r>
              <a:rPr lang="en-GB" sz="4800" dirty="0" smtClean="0">
                <a:solidFill>
                  <a:srgbClr val="FFFF00"/>
                </a:solidFill>
              </a:rPr>
              <a:t>You will need a particular subject to enter a specific course or career</a:t>
            </a:r>
          </a:p>
        </p:txBody>
      </p:sp>
    </p:spTree>
    <p:extLst>
      <p:ext uri="{BB962C8B-B14F-4D97-AF65-F5344CB8AC3E}">
        <p14:creationId xmlns:p14="http://schemas.microsoft.com/office/powerpoint/2010/main" val="36201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Make sure you know WHY you want to study a 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Reasons may include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rgbClr val="FFFF00"/>
                </a:solidFill>
              </a:rPr>
              <a:t>You have not studied a particular subject before but you have looked into it and think it will suit your strengths</a:t>
            </a:r>
          </a:p>
        </p:txBody>
      </p:sp>
    </p:spTree>
    <p:extLst>
      <p:ext uri="{BB962C8B-B14F-4D97-AF65-F5344CB8AC3E}">
        <p14:creationId xmlns:p14="http://schemas.microsoft.com/office/powerpoint/2010/main" val="3846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The importance of </a:t>
            </a:r>
            <a:r>
              <a:rPr lang="en-GB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GCSE grades</a:t>
            </a:r>
            <a:endParaRPr lang="en-GB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chemeClr val="bg1"/>
                </a:solidFill>
                <a:cs typeface="Aharoni" panose="02010803020104030203" pitchFamily="2" charset="-79"/>
              </a:rPr>
              <a:t>They will determine whether or not you can join the Sixth Form</a:t>
            </a:r>
          </a:p>
          <a:p>
            <a:pPr marL="0" indent="0">
              <a:buNone/>
            </a:pPr>
            <a:endParaRPr lang="en-GB" sz="9600" b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bg1"/>
                </a:solidFill>
                <a:cs typeface="Aharoni" panose="02010803020104030203" pitchFamily="2" charset="-79"/>
              </a:rPr>
              <a:t>The </a:t>
            </a:r>
            <a:r>
              <a:rPr lang="en-GB" sz="9600" dirty="0" smtClean="0">
                <a:solidFill>
                  <a:schemeClr val="bg1"/>
                </a:solidFill>
                <a:cs typeface="Aharoni" panose="02010803020104030203" pitchFamily="2" charset="-79"/>
              </a:rPr>
              <a:t>minimum entry </a:t>
            </a:r>
            <a:r>
              <a:rPr lang="en-GB" sz="9600" dirty="0">
                <a:solidFill>
                  <a:schemeClr val="bg1"/>
                </a:solidFill>
                <a:cs typeface="Aharoni" panose="02010803020104030203" pitchFamily="2" charset="-79"/>
              </a:rPr>
              <a:t>requirements for RGS sixth form are generally </a:t>
            </a:r>
            <a:endParaRPr lang="en-GB" sz="9600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GB" sz="9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5 </a:t>
            </a:r>
            <a:r>
              <a:rPr lang="en-GB" sz="9600" b="1" dirty="0">
                <a:solidFill>
                  <a:srgbClr val="FF0000"/>
                </a:solidFill>
                <a:cs typeface="Aharoni" panose="02010803020104030203" pitchFamily="2" charset="-79"/>
              </a:rPr>
              <a:t>GCSE passes at C+ with English and/or Maths. 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Make sure you know WHY you want to study a 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 lnSpcReduction="10000"/>
          </a:bodyPr>
          <a:lstStyle/>
          <a:p>
            <a:pPr marL="861822" indent="-742950">
              <a:buAutoNum type="arabicParenR"/>
            </a:pPr>
            <a:r>
              <a:rPr lang="en-GB" sz="3600" dirty="0" smtClean="0">
                <a:solidFill>
                  <a:srgbClr val="FFFF00"/>
                </a:solidFill>
              </a:rPr>
              <a:t>Some subjects are distinctly more difficult at A level than at GCSE</a:t>
            </a:r>
          </a:p>
          <a:p>
            <a:pPr marL="861822" indent="-742950">
              <a:buFont typeface="Arial" panose="020B0604020202020204" pitchFamily="34" charset="0"/>
              <a:buAutoNum type="arabicParenR"/>
            </a:pPr>
            <a:r>
              <a:rPr lang="en-GB" sz="3600" dirty="0" smtClean="0">
                <a:solidFill>
                  <a:srgbClr val="FFFF00"/>
                </a:solidFill>
              </a:rPr>
              <a:t>Get </a:t>
            </a:r>
            <a:r>
              <a:rPr lang="en-GB" sz="3600" dirty="0">
                <a:solidFill>
                  <a:srgbClr val="FFFF00"/>
                </a:solidFill>
              </a:rPr>
              <a:t>your facts straight – there are many misconceptions about subjects required for university and </a:t>
            </a:r>
            <a:r>
              <a:rPr lang="en-GB" sz="3600" dirty="0" smtClean="0">
                <a:solidFill>
                  <a:srgbClr val="FFFF00"/>
                </a:solidFill>
              </a:rPr>
              <a:t>careers.</a:t>
            </a:r>
          </a:p>
          <a:p>
            <a:pPr marL="861822" indent="-742950">
              <a:buFont typeface="Arial" panose="020B0604020202020204" pitchFamily="34" charset="0"/>
              <a:buAutoNum type="arabicParenR"/>
            </a:pPr>
            <a:r>
              <a:rPr lang="en-GB" sz="3600" dirty="0">
                <a:solidFill>
                  <a:srgbClr val="FFFF00"/>
                </a:solidFill>
              </a:rPr>
              <a:t>Do not make an uninformed choice – what is the new subject actually about</a:t>
            </a:r>
            <a:r>
              <a:rPr lang="en-GB" sz="3600" dirty="0" smtClean="0">
                <a:solidFill>
                  <a:srgbClr val="FFFF00"/>
                </a:solidFill>
              </a:rPr>
              <a:t>?</a:t>
            </a:r>
            <a:endParaRPr lang="en-GB" sz="3600" dirty="0">
              <a:solidFill>
                <a:srgbClr val="FFFF00"/>
              </a:solidFill>
            </a:endParaRPr>
          </a:p>
          <a:p>
            <a:pPr marL="861822" indent="-742950">
              <a:buAutoNum type="arabicParenR"/>
            </a:pPr>
            <a:endParaRPr lang="en-GB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7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If you are considering a career on the Isle of Man….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43"/>
          <p:cNvSpPr>
            <a:spLocks noGrp="1"/>
          </p:cNvSpPr>
          <p:nvPr>
            <p:ph type="sldNum" sz="quarter" idx="12"/>
          </p:nvPr>
        </p:nvSpPr>
        <p:spPr>
          <a:xfrm>
            <a:off x="3154218" y="6356350"/>
            <a:ext cx="2133600" cy="365125"/>
          </a:xfr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fld id="{57528363-AA2D-46AA-B01C-ED1C1EAE22D5}" type="slidenum">
              <a:rPr lang="en-US" smtClean="0">
                <a:solidFill>
                  <a:prstClr val="white"/>
                </a:solidFill>
              </a:rPr>
              <a:pPr algn="ctr"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43" y="5151340"/>
            <a:ext cx="3086100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1" y="1360461"/>
            <a:ext cx="5664543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541" y="1746238"/>
            <a:ext cx="1381125" cy="1061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860" y="3206181"/>
            <a:ext cx="260985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4861851"/>
            <a:ext cx="2705100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839569"/>
            <a:ext cx="2203723" cy="1507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337" y="3236936"/>
            <a:ext cx="4200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sz="4400" b="0" i="0" u="none" strike="noStrike" cap="small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Aims</a:t>
            </a:r>
            <a:endParaRPr sz="4400" b="0" i="0" u="none" strike="noStrike" cap="small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work with students and parents to ensure that our young people achieve not only  academically but also develop the skills and attributes which are essential to success in later life: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6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“To be all they can </a:t>
            </a:r>
            <a:r>
              <a:rPr lang="en-GB" sz="60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be”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FOR ALL</a:t>
            </a:r>
            <a:endParaRPr sz="2000" dirty="0">
              <a:solidFill>
                <a:srgbClr val="FFFF00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1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39552" y="764704"/>
            <a:ext cx="8229600" cy="545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smtClean="0"/>
              <a:t>Most s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</a:t>
            </a:r>
            <a:r>
              <a:rPr lang="en-GB" dirty="0" smtClean="0"/>
              <a:t>three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chosen subjects</a:t>
            </a:r>
            <a:endParaRPr dirty="0"/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are not set by ability</a:t>
            </a:r>
            <a:endParaRPr dirty="0"/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self-study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</a:t>
            </a:r>
            <a:endParaRPr lang="en-GB" dirty="0"/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lessons is assumed and expected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/>
              <a:t>Students sign up for </a:t>
            </a:r>
            <a:r>
              <a:rPr lang="en-GB" dirty="0" smtClean="0"/>
              <a:t>an Enrichment Activity</a:t>
            </a:r>
          </a:p>
          <a:p>
            <a:pPr marL="342900" marR="0" lvl="0" indent="-3429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smtClean="0"/>
              <a:t>Senior </a:t>
            </a:r>
            <a:r>
              <a:rPr lang="en-GB" dirty="0"/>
              <a:t>G</a:t>
            </a:r>
            <a:r>
              <a:rPr lang="en-GB" dirty="0" smtClean="0"/>
              <a:t>ames as usual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7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 descr="\\ran\rgsroot\RGSStaffUser\RGSVikkiHope\Documents\Sixth Form\Induction\Year 12\Dress code infograph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7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8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9" y="1052736"/>
            <a:ext cx="85176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08975" y="1412776"/>
            <a:ext cx="8526049" cy="4997152"/>
            <a:chOff x="308975" y="1600200"/>
            <a:chExt cx="8526049" cy="4997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5" y="1600200"/>
              <a:ext cx="8517640" cy="49971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58160" y="1972600"/>
              <a:ext cx="1584176" cy="1905714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54504" y="5348064"/>
              <a:ext cx="1584176" cy="1097351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4504" y="3878313"/>
              <a:ext cx="1584176" cy="590147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2239" y="1972600"/>
              <a:ext cx="1504993" cy="190571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2439" y="5348063"/>
              <a:ext cx="1584176" cy="111714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50848" y="3878313"/>
              <a:ext cx="1584176" cy="5901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9654" y="3878313"/>
              <a:ext cx="1584176" cy="590147"/>
            </a:xfrm>
            <a:prstGeom prst="rect">
              <a:avLst/>
            </a:prstGeom>
            <a:solidFill>
              <a:schemeClr val="accent6">
                <a:lumMod val="75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8160" y="5311553"/>
              <a:ext cx="1555290" cy="1138824"/>
            </a:xfrm>
            <a:prstGeom prst="rect">
              <a:avLst/>
            </a:prstGeom>
            <a:solidFill>
              <a:schemeClr val="accent6">
                <a:lumMod val="75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38680" y="2027879"/>
              <a:ext cx="1512168" cy="1850435"/>
            </a:xfrm>
            <a:prstGeom prst="rect">
              <a:avLst/>
            </a:prstGeom>
            <a:solidFill>
              <a:schemeClr val="accent6">
                <a:lumMod val="75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76174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75530"/>
            <a:ext cx="2808312" cy="195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2952328" cy="1975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4005064"/>
            <a:ext cx="7776864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3779912" y="4149080"/>
            <a:ext cx="1689474" cy="144016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824536" cy="763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Choose the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ight subjects….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75530"/>
            <a:ext cx="2808312" cy="195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2952328" cy="1975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4005064"/>
            <a:ext cx="7776864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3779912" y="4149080"/>
            <a:ext cx="1689474" cy="144016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824536" cy="763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Choose the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ight subjects….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619672" y="5928847"/>
            <a:ext cx="568863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GB" kern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esearch all the options available!</a:t>
            </a:r>
            <a:endParaRPr lang="en-GB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Collaboration 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2400"/>
            <a:ext cx="7363451" cy="64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44526" y="4860949"/>
            <a:ext cx="959522" cy="440259"/>
          </a:xfrm>
          <a:prstGeom prst="rect">
            <a:avLst/>
          </a:prstGeom>
          <a:solidFill>
            <a:srgbClr val="FEB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hape 167" descr="Collaboration image.PNG"/>
          <p:cNvPicPr preferRelativeResize="0"/>
          <p:nvPr/>
        </p:nvPicPr>
        <p:blipFill rotWithShape="1">
          <a:blip r:embed="rId3">
            <a:alphaModFix/>
          </a:blip>
          <a:srcRect l="37858" t="40969" r="38610" b="35132"/>
          <a:stretch/>
        </p:blipFill>
        <p:spPr>
          <a:xfrm>
            <a:off x="3635896" y="4324994"/>
            <a:ext cx="1728192" cy="1512168"/>
          </a:xfrm>
          <a:prstGeom prst="hexagon">
            <a:avLst>
              <a:gd name="adj" fmla="val 24535"/>
              <a:gd name="vf" fmla="val 115470"/>
            </a:avLst>
          </a:prstGeom>
          <a:noFill/>
          <a:ln>
            <a:noFill/>
          </a:ln>
        </p:spPr>
      </p:pic>
      <p:pic>
        <p:nvPicPr>
          <p:cNvPr id="6" name="Shape 167" descr="Collaboration image.PNG"/>
          <p:cNvPicPr preferRelativeResize="0"/>
          <p:nvPr/>
        </p:nvPicPr>
        <p:blipFill rotWithShape="1">
          <a:blip r:embed="rId3">
            <a:alphaModFix/>
          </a:blip>
          <a:srcRect l="75728" t="39598" r="971" b="36203"/>
          <a:stretch/>
        </p:blipFill>
        <p:spPr>
          <a:xfrm>
            <a:off x="3635896" y="2708920"/>
            <a:ext cx="1728192" cy="1584176"/>
          </a:xfrm>
          <a:prstGeom prst="hexagon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2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importance of </a:t>
            </a:r>
            <a:r>
              <a:rPr lang="en-GB" dirty="0">
                <a:solidFill>
                  <a:srgbClr val="FF0000"/>
                </a:solidFill>
              </a:rPr>
              <a:t>GCSE grades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chemeClr val="bg1"/>
                </a:solidFill>
              </a:rPr>
              <a:t>They could determine the qualifications you take next</a:t>
            </a:r>
          </a:p>
          <a:p>
            <a:pPr marL="118872" indent="0">
              <a:buNone/>
            </a:pPr>
            <a:endParaRPr lang="en-GB" sz="9600" b="1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GB" sz="9600" dirty="0" smtClean="0">
                <a:solidFill>
                  <a:schemeClr val="bg1"/>
                </a:solidFill>
              </a:rPr>
              <a:t>You </a:t>
            </a:r>
            <a:r>
              <a:rPr lang="en-GB" sz="9600" dirty="0">
                <a:solidFill>
                  <a:schemeClr val="bg1"/>
                </a:solidFill>
              </a:rPr>
              <a:t>need at least a C grade pass in most subjects to take an A level course. Some subjects require at least grade B in that subject.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2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Enrichment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313180" y="1484784"/>
            <a:ext cx="8517640" cy="4896544"/>
            <a:chOff x="438439" y="1052736"/>
            <a:chExt cx="8517640" cy="48965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39" y="1052736"/>
              <a:ext cx="8517640" cy="48965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75559" y="1458391"/>
              <a:ext cx="1584176" cy="1143404"/>
            </a:xfrm>
            <a:prstGeom prst="rect">
              <a:avLst/>
            </a:prstGeom>
            <a:solidFill>
              <a:schemeClr val="accent4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59735" y="3825931"/>
              <a:ext cx="1512168" cy="792088"/>
            </a:xfrm>
            <a:prstGeom prst="rect">
              <a:avLst/>
            </a:prstGeom>
            <a:solidFill>
              <a:schemeClr val="accent4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2264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324712" y="701824"/>
            <a:ext cx="4751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cap="small" dirty="0" smtClean="0">
                <a:solidFill>
                  <a:srgbClr val="FFFF00"/>
                </a:solidFill>
              </a:rPr>
              <a:t>Enrichment</a:t>
            </a:r>
            <a:br>
              <a:rPr lang="en-GB" cap="small" dirty="0" smtClean="0">
                <a:solidFill>
                  <a:srgbClr val="FFFF00"/>
                </a:solidFill>
              </a:rPr>
            </a:br>
            <a:r>
              <a:rPr lang="en-GB" sz="1600" cap="small" dirty="0" smtClean="0">
                <a:solidFill>
                  <a:srgbClr val="FFFF00"/>
                </a:solidFill>
              </a:rPr>
              <a:t>(building soft skills) </a:t>
            </a:r>
            <a:endParaRPr sz="1600" cap="small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2" y="2376027"/>
            <a:ext cx="2448007" cy="162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6078"/>
          <a:stretch/>
        </p:blipFill>
        <p:spPr>
          <a:xfrm>
            <a:off x="2555776" y="4365103"/>
            <a:ext cx="1947033" cy="1903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404545"/>
            <a:ext cx="2353195" cy="160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4304747"/>
            <a:ext cx="3788670" cy="1963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35347" t="15897" r="34061" b="33232"/>
          <a:stretch/>
        </p:blipFill>
        <p:spPr>
          <a:xfrm>
            <a:off x="251957" y="4365104"/>
            <a:ext cx="2098112" cy="1974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124" y="2420888"/>
            <a:ext cx="3130676" cy="1565338"/>
          </a:xfrm>
          <a:prstGeom prst="rect">
            <a:avLst/>
          </a:prstGeom>
        </p:spPr>
      </p:pic>
      <p:pic>
        <p:nvPicPr>
          <p:cNvPr id="2052" name="Picture 4" descr="Image result for befriend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19" y="677457"/>
            <a:ext cx="3335437" cy="14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798749" cy="3824297"/>
          </a:xfrm>
          <a:prstGeom prst="rect">
            <a:avLst/>
          </a:prstGeom>
        </p:spPr>
      </p:pic>
      <p:sp>
        <p:nvSpPr>
          <p:cNvPr id="7" name="Shape 5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cap="small" dirty="0" smtClean="0">
                <a:solidFill>
                  <a:srgbClr val="FFFF00"/>
                </a:solidFill>
              </a:rPr>
              <a:t>Aim Higher</a:t>
            </a:r>
            <a:endParaRPr sz="1600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Self Study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17640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792" y="3717032"/>
            <a:ext cx="1512168" cy="2440632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8304" y="1772816"/>
            <a:ext cx="1512168" cy="1944216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 descr="http://lessonsfromthemiddle.files.wordpress.com/2011/04/one-to-ten.jpg"/>
          <p:cNvPicPr preferRelativeResize="0"/>
          <p:nvPr/>
        </p:nvPicPr>
        <p:blipFill rotWithShape="1">
          <a:blip r:embed="rId3">
            <a:alphaModFix/>
          </a:blip>
          <a:srcRect b="25562"/>
          <a:stretch/>
        </p:blipFill>
        <p:spPr>
          <a:xfrm>
            <a:off x="1650" y="658271"/>
            <a:ext cx="9144000" cy="273892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6996300" y="3626400"/>
            <a:ext cx="23763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hardest you’ve ever worked.</a:t>
            </a:r>
            <a:endParaRPr sz="2400" kern="0">
              <a:solidFill>
                <a:srgbClr val="FFFFFF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 hours a </a:t>
            </a: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week outside lessons.</a:t>
            </a: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3936500" y="3690419"/>
            <a:ext cx="23763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Hard work.</a:t>
            </a:r>
            <a:endParaRPr sz="2400" kern="0">
              <a:solidFill>
                <a:srgbClr val="FFFFFF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10 -12 hours a week outside lessons.</a:t>
            </a: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226175" y="3626397"/>
            <a:ext cx="23763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really working</a:t>
            </a:r>
            <a:endParaRPr sz="2400" kern="0">
              <a:solidFill>
                <a:srgbClr val="FFFFFF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3-4 hours – the odd free – a little at home.</a:t>
            </a:r>
            <a:endParaRPr sz="2400" kern="0">
              <a:solidFill>
                <a:srgbClr val="FFFFFF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6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512" y="375450"/>
            <a:ext cx="6904964" cy="610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3" y="1282280"/>
            <a:ext cx="8920594" cy="4843883"/>
          </a:xfrm>
          <a:prstGeom prst="rect">
            <a:avLst/>
          </a:prstGeom>
        </p:spPr>
      </p:pic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sz="4400" b="0" i="0" u="none" strike="noStrike" cap="small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Keys to Success</a:t>
            </a:r>
            <a:endParaRPr sz="4400" b="0" i="0" u="none" strike="noStrike" cap="small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dirty="0">
                <a:solidFill>
                  <a:srgbClr val="0070C0"/>
                </a:solidFill>
              </a:rPr>
              <a:t>Vision</a:t>
            </a:r>
            <a:endParaRPr sz="6000" dirty="0">
              <a:solidFill>
                <a:srgbClr val="0070C0"/>
              </a:solidFill>
            </a:endParaRPr>
          </a:p>
          <a:p>
            <a:pPr marL="3429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dirty="0">
                <a:solidFill>
                  <a:srgbClr val="0070C0"/>
                </a:solidFill>
              </a:rPr>
              <a:t>Effort</a:t>
            </a:r>
            <a:endParaRPr sz="6000" dirty="0">
              <a:solidFill>
                <a:srgbClr val="0070C0"/>
              </a:solidFill>
            </a:endParaRPr>
          </a:p>
          <a:p>
            <a:pPr marL="3429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dirty="0">
                <a:solidFill>
                  <a:srgbClr val="0070C0"/>
                </a:solidFill>
              </a:rPr>
              <a:t>Systems</a:t>
            </a:r>
            <a:endParaRPr sz="6000" dirty="0">
              <a:solidFill>
                <a:srgbClr val="0070C0"/>
              </a:solidFill>
            </a:endParaRPr>
          </a:p>
          <a:p>
            <a:pPr marL="3429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dirty="0">
                <a:solidFill>
                  <a:srgbClr val="0070C0"/>
                </a:solidFill>
              </a:rPr>
              <a:t>Practice</a:t>
            </a:r>
            <a:endParaRPr sz="6000" dirty="0">
              <a:solidFill>
                <a:srgbClr val="0070C0"/>
              </a:solidFill>
            </a:endParaRPr>
          </a:p>
          <a:p>
            <a:pPr marL="342900" marR="0" lvl="0" indent="-520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b="0" i="0" u="none" strike="noStrike" cap="none" dirty="0">
                <a:solidFill>
                  <a:srgbClr val="0070C0"/>
                </a:solidFill>
                <a:sym typeface="Calibri"/>
              </a:rPr>
              <a:t>Attitude</a:t>
            </a:r>
            <a:endParaRPr sz="6000" dirty="0">
              <a:solidFill>
                <a:srgbClr val="0070C0"/>
              </a:solidFill>
            </a:endParaRPr>
          </a:p>
          <a:p>
            <a:pPr marL="20320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8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3" y="1282280"/>
            <a:ext cx="8920594" cy="4843883"/>
          </a:xfrm>
          <a:prstGeom prst="rect">
            <a:avLst/>
          </a:prstGeom>
        </p:spPr>
      </p:pic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sz="4400" b="0" i="0" u="none" strike="noStrike" cap="small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Keys to Success</a:t>
            </a:r>
            <a:endParaRPr sz="4400" b="0" i="0" u="none" strike="noStrike" cap="small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en-GB" sz="6000" dirty="0">
                <a:solidFill>
                  <a:srgbClr val="0070C0"/>
                </a:solidFill>
              </a:rPr>
              <a:t>Vision</a:t>
            </a:r>
            <a:endParaRPr sz="6000" dirty="0">
              <a:solidFill>
                <a:srgbClr val="0070C0"/>
              </a:solidFill>
            </a:endParaRPr>
          </a:p>
          <a:p>
            <a:pPr marL="20320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duate fair 2020 isle of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836712"/>
            <a:ext cx="816084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48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Image result for uc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895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Preparing you for life after RGS…whatever form that takes!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AutoShape 2" descr="Image result for kpm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8" name="Picture 4" descr="Image result for kpm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31440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 ship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7683"/>
            <a:ext cx="2141311" cy="14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Free-vector-shell-logo 089962 Shell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00" y="4077306"/>
            <a:ext cx="2105288" cy="2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wagelo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48" y="-27384"/>
            <a:ext cx="5018088" cy="12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ucm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AutoShape 14" descr="Image result for ucm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AutoShape 16" descr="Image result for ucm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18" descr="data:image/png;base64,iVBORw0KGgoAAAANSUhEUgAAAVQAAACUCAMAAAD70yGHAAABxVBMVEX///8dHRvjBhMAAAC1tbQaGhgVFRPAwL+jDxXs7OxMTEvExMT8/PznBROenp7i4uLjAABycnEPDwvWqkf09PRoaGcAEA1LTErm5uXECROlpKTUBhIKFRLe3t3U1NM9PDmGhoUyMS34yMqPjo1sa2mFmqX86uv+8/TMzMtVVFGqqqmZmJd8e3mysbAFAAAJCQREQ0DnS0/ujI5eXVvlICn2ubv619npXmH0qq4pJyPxkZUtLCnhbT8AGhfpU1jiOCbnO0Lsb3TufICDExfiVTTNAAD97O3xnZ9PWV7mMDfrZmv1tLe5CxTbAADmDh/iLiLhd0ThZjxebHN9ExcwGRhqFRjMCBM/GBhLGBgjFhRdFxiWERbmNjx4W2KLQUqHS1GYTCaHbiqhgj2wjzd6RDtmVCZyg4x/aTaNKS99kJpkOj6lKC5dd35fRyZ5RiWAPiSCWyGYkYN3ZT9lWz91bjOwAABnUBWtKCzJpEmEfUufgUx/XGSwllZYQERDPiSITig6Kx6WdXaAKzGDUBaijIzgjk+pPiOebDZTMR+wMRpwZEmnYGEcKx9zAACHLh2bTE4kNEBAY2d6Z3COgFlBMgycaGmmlmBm4hxoAAAgAElEQVR4nO2diX/bRpagQRVJCALAy6AF08FBk7JAgBQp05ZFU3Z8R7blS0nUSeyMY2ktt9rO0Z3ptjeZTU9605ne9E6y0z09f+++qsKNAkmdfYzfz6ZIEKjjq1evrldFjnsjb+TvR7QszxBhgielxFPaLuKVNLHjtKstA0tvpl8tm06H12MRs1O3m3g8EeOBqO4XfPaARAxlroUYwk+QTCHxlDNR9iQ161QH5IFuJZ/P5XJ5kEqlSwOpVx1RkLybHVbqupOUeVRqiUA67jc9Vgx7kX4oOmWQy8QFiayExUTIxB5EhfEPKaKJc1FJxulJrgLfG+WaTh8wUfKWSmuXSDm1G48QZd2vZt96NH0A8uh4NRyhnUz2YUG1mhXUzafyDCQPZAdE8ZUhg7+vZpPKTCURRAD1pHwAshGFyiVV9VCgCoXhKA1NSJemssBQ1VxFHRlVXByG3oSgTrly/frbU77cp//ve++Dq/gFbrwP/9/2HpBPxKAmozwEqGo7j3ZBFKRCU6kwoGYq/RFRJURLVH4m1LdXgNF9+eE9jE1egT8rMqEnP7g3Jd8jOB/KcHVFXnl7RX7w9vV7Kw/vp0AVDh+qUEaMjE0Elesnqi6Oq7YLqD2GxWFBfXD9+sr1+w+A69sPSr+/voKhArzr8MWDtx+u3J968BBDBbIPH1wvrQDV+/evp0BNRnrQUAuou0uiIagdlqpm0OQGoMEKgAUVAF1fuf9wSr5+/YH8sAQKiaFeB7UsrTwE2wAEMVR4WSk9mHo4tTIKqhnP8sFCVXu7rPguVLeKF5lQJ+8BaOxCYUD9/coKwHt4HZTz9/LvHz6kmgqXHkBdXwF78ABq/tTUPYD6cAXU9vrUgwdp1T/Z/h8oVBtN0t4nJe9Cldit2yQdOPK4wYye1VCFRJ7CKinL7gfWDdGPCajWIUKVqntS0zBUgx0Ammxgxaz8Y6ESUPLGGhMo694E1EQFOTioSo+dp0mgehV8lq3p+d4kTPWU+GNQ5SQ8eeO3m6//7eRkVJNQE1brwKAWM6ymO+BS6Xbx6BReKzBeTYE6k2I+UGN8IiXGeJEBVd5IwJO/3zoG8m971dRDg1rMp5rTXB5g9qrtRsMpOA2z3WzVu9Hx61ioOaSPTSRrlJuEKt/Yrp6IUJVL378+RuTHpKoyVPvooArDNBwwCm3VLCVytyQJYq08BLJ5EnB+ZgzUTN4Yl8ZEa5ECdWOn3LgbYJJLa19/SZke29qI0oZP16AZ2zhx1xuhHilUpZ5S97vdqiixA4VgLac/wEOF8VAzyBydRCmexDSoN7bL1rclD1xp7Rdzcy+3XKqPwlDl6Q15+g+yfOPlzuonL15Nr01Pn7hbOkKoLXaPv4LMcR13xTIHCI2HmhljAMrpY46oTS19/dIufl2iSnf3j+L63NxcizL9oRBWVXnjm88/e762dm1ubv1pH+7a2d7Z/unukUFl92VyqDnZWEg3J4CaN1I1HoQf0fOINVS/3lnNqt/egMpcWnOyNRNTnd069vq5yc99V4qo6tbW5tM/PHr+/NnWl6ur1XLDXN35ST4iqOy+THc4yfx3VEZAHWkAlPTKn+hSlZ7MVbNF8/+cnP62w+tqsb0zt/7Ns61nNUHVxRdhqj9uffPs08+/sMVf/uZXakfI8mLj47WjgsocyKC+khZcuoyCmkFW6nPVURMO8c7/3e2dhvXplpnViwKIbqxutzafP+tpRZWv3fWRbnzw6WdbTzenf90WhE9/I9rOT69OnIQm7migMqYwxzcsbBkJNTdIMwDZkcOOOFT5xdz6p1vloirottlfXYX6v/3sy/Wdhlosij8Pqaq88c9r0x88WteExtb/OFEqHWHrL7AGp5P01hkyEmoGtVOSlx85PE4MU++2nm21VFVvr6/ugEFd3X6y8U/4r1Ys6p1AVUHegy7Xx+uiak+X/CbsSKC2GVVvb3o6DmpaYkdWfgZU+ZOnxqaur+/svFx/Wf36xY0SKC+07gW1qOoRqzoty2s763rRDKE+CqgqQ1G7u5qtD8kYqLkuywAwVt7GQF17OfecL//832/cuFsitVo+sTO3s24AVMuJdACm5F+8XBX0b0tHC5XRncrX99BGTQI10y0zEjdubiw5S3V3e277f39y8oPQABRM6852TS3q/FpkBHBibrstiEcNlTEFOqKZ3i3U+NQLw00hvgaTXNtMQJVf/Ol37372+RfBbF/pY6j/c1VVLWbDAGGoMAcmlT9iqIxedzelPdkD1FyrHo05l4t7V9RiCcj1xkOF5qf0+dPnm59986534XcY6jqvqtnajdDMwI0dTNr+7mihNpODfrR7r5I0qJV2I9YIdRMZiiWt20l1ppgJTVLLJ54+e745LfsfcT9gzlRV0f4sMADyo5cvbaF4xFAZQ5l9KCoDajLB2cgT8ZXMfEtNLMMxoMprz7Y2t54GY/1SeQ43VUVV++Xr//nrktspLT3ZXi045e0Y1ObhQmVMuE249jEZ1DLXipvMfLgiJAYeSE8vhtbxDY/MxrXpR5sf/fZfA8ov1nFT1RHsY//y1er6+pNXZHbga+jFwtjgf4Whrh2PNZcHDTVeO0NzowcENTGxEPau0OKVH75Mh9oPoOLJ0m825BNrQUX/1TZYADP7euurnVVsCrZ/8eou6C+eb5n7OAo1VhcPGmo/0QeadOlzUqjJSb2Qe1W88ucqwkioJ6ZCcD6SQ2t98mf/tfnV82br9euvdnYIyPUd4DrTJ4CfHCVUhh/hBAsfu4OaaIpyXa8bnOgjI5uVRQ9q83ikDxpZWi19/i+bW1uvX7/eBJbbGCSmWT327Mv+86fPvw/Ps053zUOFmnQjYg969gM1ic5rCpOWAa91JReMPajtKNSwyGv2nCXW/rx17If26upLoql49vrZJlkV2DwZhhqvjAcMVUxAnWw1eVdQGb5KZHSR8J3Ikc5cuqY63ekUqPKNjq2pgrX6q9dfCaplN5qr66svt3dm/5OutGyF1grla/ERyAFDTQ67K4yB5H6hFuOjNroKkFg+pcY2HWoHPUqBWvouqxVVfXWuvLVlqSCCULT4bLbjbCahvh8fMR4wVIZr5m589CaEynBWKjAqvzsuSIcqovfZUEt/tHS1WOytz+18daygw2AVhLDtMDT1o26s03jAUBP+brv3fJ4EamJyL4cUrh6v/BnafqXbVK37AROq/EoHpmp5Z3t17ofXX9k1Xtco1GKBLgl+Fb79Z5nYfNEBQy2n+4IfKNTEwK1rJrXXrZTpUKW33mMq6g0bFFNwcC9/vf1fW0++LdhZUbVEMWvPEU19/SJUGCcTPggHDDU58p9ot8uuoTJaxESSzNQs+uVs5FkeaqW/iKCXFu3xf/TjWql098bai59++su33/7lyY9ffPHFb8PtG4xS47PFhw/1UDR1hFOPK8FALl1TuTKrTyWviRYYUQMznfsTHfPjESqVwDPFu/1RYnhz+NX/UGwql7JkG4rXbzxGQLXRtSTU0ncdMKjtbbxetX0jrSMbQE00/kfQUNmHBJXtJe1HW0u/MYCqoY8S0ORXtqiq2XU8hNo+MZbp1NR7KL6uccBQk/Mp+xr6j4KamI0OS3iWdQRUqfJWUlGf7IiCSgzqzCQeqicvJoY3h95PrexjNnU0VPbeFSK5TGg6cARUrpowqvL3r7d+4J1ZaPrLkzCFkX9i9f3QR1T5Xe97DMtIqErqfrdIJkZBTRhVeQP3mTa/+fTpy6/vTsAUuv7JGaMDhpqco85l9oaTykioqV5oUSeLUVDV7s9iUD+hvfunW1+eKKVwjMjJt5JLxYc+S7WbXU9JGQ2VazOpxvwBR0HlZo5H26INOrY/9uw36zshN4pUnZWn45Op3MHPpzIWhCcJME3GQGXu6cnF1m9GQq2hd6PL+q6/7/8ztkNT0SfTpwg/Yqy/H/7Mf3wGd1cyBiqzXxXvb4yEKqDoSPXkVxTq+tz66vb614SqLF9Lm82a2nirnkz14a9R5UY6546RcVBZ3Y34mthIqFz/+HRUVQnVp9DxX52dm/t5CTr31zae/SjLGyymMJxiHB+RhDrRyRQJR5FRq6l79k+ZAOqYxVUso6FaKNpUyVM/bh3bgq7/jqOvzu3gev98c+v58//LtgA5llPDuGV0tqjxzow/gFHiuAFEc2RYI2U8VDXmNplM/2io3MzFtXiv6vtrWFEtAYZVM3dl+dHmN1ufMfus8iNGM4V99OIxTjKpnCwKf4R/yB4qyXWEqIMvSt4wBmo2MVSVZXltfX1bVIWCMfdPpXf/efP568/YRvU9plODENe55PiAIckdrb7RYMzJ7WNFZQKokSXrPMO5egxUyYirKuZ69yc+i6muz/1ubfrZ5rufsdYIQFGZWUusKU9UWRPncIQKjHUUxJ5XqSeBqoSm/FkxjYEKQwjW/H/pxh9tvggWYP3fP/nxD6C7jJnXkx+iIjPZCfeDSUZAiToequEMj//Ru3NGySRQQ/WGeZLTOKhc7zhrUVUu3fhLVhdUXvzzj7+WWd1/+VpadzHRsZxgBCQl3BlCQzXWbhtUHRHaKJkIKtfwzodiehiNhaqjHNNgyqVXti4I1p+3/8Q8F+DExXyKM3PCQ3+Cliox5q6EobE2pxyUz3+KeS66wszjWKgw2n2X3Q6VXv3QLDz/5dwcsz/1s9QJ+ASg8VtpGc4M4Zlo5pbwPVKdEOpIGQ9VGTLaKqKMa1u/2dw0tp8w5lbka3G31ECSx5SM7akmdylFOxbMySNU3YtdPRqokOL3mGdUyGtZe+b55ucspmsXRxyRl9Cr3HD0tgch8URcueOjHJoVYw99gCOCCgYgua6Cyb3K6uWdXzBNw8ixZ9IEjt6gIxnJxb2YGU5MDVD0qL3rTSpHBZWbOc5YApwqPVEb28zFP/mjkdvtGBM9o6qqMpOcMkmsfDFGAKS0uia7X5cUNwFHBlXNX2T0q+5+16nOvWAxfTex2B+VVnJOEs2kZZ4fMoahyd5hyqp8rttt1cZyVcXG7FFDhc5usrGSNxxtfZ3dSA1HNxGsczHyqMwY1Ep6i7HxK88Kv5yy0oHPT+mWbV1JPiMpis7b5gzucHqTXkcHFZrfi/EF6dJPWm/nFcPd4tHF4bj5DIaq4kMkZpzw4btSkTcN5tld7BnYavoCMjkmtT5TbZtmw8HSMNvlasvIk1Nn87lMbuDZkyOECmPvXExXS43y9tdJRZWvXayM3RyS4pYAeczVe/2y2TDL/d6wm3L8adpW5tZov5wcPuC3S4/4xccohc9RCuxJ/FyqvUCdeHazFrMA8sn/2P6YwfTdi5NsuEk5aQzvp8uT86PwUccpt3RTl6DTLMBYyVU825A4Qe0wNRU7AUdbK/nFiwRTeer944OJmtv+Hk6OdHM5Yi+vs8dT6QJFTRzZc7hQYRBwMdKzSh6uJp/8oGtMtj6sMNr0iaRbH2Ww+e5egs1V/HJKTKEfMlROyxx/f5Rfirz2IepPOjTcI1U0M2bw1d+DsoZ6aInzUw/VppIUz6AP09ejp65d3M0RG8IeTjvMTTBLYld2a1nCflDVeFEfOlTcwFy8xnaekDc+6A5258Vg7vasU5SZZOFVaaPdVYKQKkgHstdlN9Ufi15H760xrOkUtPrl3Q60rV2dyltB5oQR6M3dnKAcHvMmp8OOQFOhLE10/P3YQECemv4Q1ffial9DE2prDjFHXKnZansnI46XsM1KHvZxJFBBuWfQW+9vBNoqy9M/O46cvR1aInV647nmu6je2GX4SqdVmeik/1DTzzrm+yiqP5GsgS6CtsqulgLS8j4c7fSGMeKnOAAoMsw9LY6qdjU38kc+CNKQosbdJPYKdW/+Ily2ji5+tHZSljcevXccVfdxaAEWSeu0gx+NccX9zZheIyvs3TVKsQrVihdwzpVw8Jmq7StqscL66Zc9rCBqiUAm29sh8T3U/fD9D44j1N4nUk+KYtYxq/3WDJZWv2navLXXg5AiIul8zezP9Iw6FaMH4VfbTpbX97Pf+lBENw30Vss+kHwfiUiu/LXTMUb0/fgsv5E38kbeyBv5OxWJsUT1jyHZQmguVHGS41rL2X3WdWesh6/gtIxMvdVgNquSjZ3Z7b15tGtOYliSnXgTt1Jr+3OO2UJ0R22tMOm25X54pUVASb9UE+0eaoF4iI7qKDkwrDL6vTxiThwq2BVaSlv3GiPZ5EbYzHDCZxVIlr8y1EcRR1cdRj0TBlONQk0OAPcMVR0x0VpFdZ4EKxqMcvSgpj8/SrJJj8X6eHc7KoWwk10/WuImWpidMJixUJU9+OoreBQ7AmoBzfgl1WOMF/9qUBthv9w+MvKBQkmD+sFB3bOkQ1VRTgl9QIkb/opQQ0ukfVQLuZ+JyEb7hapqozRUKUa+FjT3Ynh8LKQu5DQiVs+36oLvrxuDqsYiizRuStzL14cKN7qK5kONPesF790Hpj4UUx8VQ156TaT4UAWtGE6RUlSjJjIJVTBszq4jhGbJSkzN4DqG3w4XDAH/tCR2I2kRK541JKGPBhKntCv+xY6hqb1edzg72+z5uWi33MxLRsSXzSqQW3j8w7/dPnk+ArWAJ8sMz9Zl8W3DAqcZJHXFahc/FV6Cd6GK+MZMm+TWhZo14NIgVtQFfDFTxpCas8OF3qyvV32ktP2UQpIkF2oHP+HmtDHLCVUcgBnGmoSqIqeMTJ4vUNfoBpLU4GeWUQu7XaE2zzcq5OsCKkKmTE7JwDNiI+Ne1IVyFRnlsu2rq+K3SAJiNMZlVHd43lwgShyCqtRRPyvahjvd10T1AtyG+jqpmTzCKTVR2OmIQrWhHMRsGZHToijUKurVxE4LhZ0UFAP1bJEvI7wj0Sz3ULXsQweoul+nbGS5UPuoZYuiQydkq8hCMx0xW0XhbUYsqAO6jq8McMMPUCEcV9tFaFWUfF5z01PEiy8t8ssdZbpPEi4KbutPq7/hWUzbz7jF6Cs13GuCgcMJQe277ZhJsufdpgxbGKqKaEqLg8iaVg1HPuN+aHpQHbd87XB/o+829xrdOtKIVn+FG3q9qN5QotW/4y6eK7kKvDa7bgARk8aC6l1q4AxiqFmvp1GFSBte703D2lNDC+SDt8NWxFkKdakK3qbUmW6Q60RHUvG7gCoywlB137AOFiQfFUkkj12fXeNihRo1AtXyJvZbGBOGKiGvA1oOWiPLb0RoSccaKgFKgrIoQgQUqpFzvzZx5E2vhITwphgWVM8eZ7FyYaiS+wT5Pni6v6AAVFpwXbctIIOyEFTBrbda0Gx1klDtoJltw7MBVB8buaUWvg3eBjrXCywKgSp6amA5LtSsv+U4qNOh4Lk6VvYEVK8Lg+FSqG3vYZLJpqdhUriHwYJq+slzoULkGsVhhRt1HGzNrdXNsNNvuPPvmo5GEA9DU5tB5njAEUCd9TfSq8CqGtTOLEDVg666GdBwq/8glC+c4fKC3+YERy0PgrIgOpmAys0QPznJqHOcEu1S9SlUr/UdB9WjFkDV6bUWwm+bdo2I3SZQaVGBMc2ZvBtDGKqrM91giMcnO6CzgcswVmkfqlSvu5HVHKifMxX/CdxQZVHb/dLuh8usRl6hWfJGmTjDrXzBvbmW8/OPAm/FDjYYSagdUjlI8flQ9U7NbCE0IVQlDSpXx5ZTxdrIo3rLkxnNhwp343gMMv0SGaaSpFih8Z+aHEMbYajtAKqQy/iRtRzOCHZ3agRqL5yUCFROwAvCqCl6UHvdGf9mv9cUajJ5NlSF9HxI14pCVaCv0Wv129lGOtRyGKqeCpW0Nw6upHr0NLRaaNJBsRp1NCzGoJKK3ww1q0ouMoYSDR63rQGtkKYqw0iNC2kqhcpyFvE7/5KabdPhO9HUAePeoK+YpqkASICk4Pvchgq1hSDnbKhm+MgIHqsiEyppb4hrb2z0WYttWc7i+CNQacMZXlVuRtbcGxBLNbCpYsSm9iJd2pBN5QGoxdzaGxmmSlUMHme4ytpumwlIp9hUiKRGInOhBh1vJx1qxMC1MUUmVNoTJiyCymvDOMSFqvU8/cWtaHSWCixxVKesSP2vQwSR1l+LtP5eLvWqBeH6t5XhrRQomhPsziJQnZ77WcOh4Ax3/H6yUu4EofikDWbrDzLogT3GoRGoQZPaToeqhCY3FISPdWdDBZNj0gDavm4PB76mCn7+6l0pBhX6DP3opEkrNC1QwHZNCIbV3Xq4nxp0QDHswBoLpJ/qNwjKQlBMFKqH0Ieq+I1SJ6gowTiEWD4mVAiK3kWg+sUgjGioIFNeoQo9Yi7ZUDlkDKh9V9GC6mYzG1T/qptSHicuClWpGLH2XoGBruRFTzahNNxeOHQixMiIquWOqHjSJzX9EdUshqohuukGKnlgxNwulbsdh3QkSYZNN18aClnXxIgqCVVA7qkMBGrWzYowyIyACmxQu6PrHdeop0E1/XlwPPYX9VqP3O5BFQaozOsw2B4Gw9SeZgluDPFDsOsoY2Z1HlroetHNvOGIfAPFx/4wbq12dBhbE3dtqY+MgiU2vLF/By00LL1QDxtXalM7KO/oes0gpTA0KKTZmi62USbc3zFgJG/hBo1oNgsqlCstBdpQ9VA1q3fKqCyiJg+6xIbK8QZ1LjJ4F49n6MWBhSeJKFSt7jfEWp/cTpLR8TrZuKsBQvxVO3WNsqTE9WQfSiq4Hk3+Clh2GMz9KAPMc4EUrkIPR/Co2RX6SaTmVZ8lxyaEV7PEIakzFvmmTt7P0ppfC1IYSIEE6HrzFeqh1qzt7nnO1ikQpY4ri0TyOStyUhnlONPwoPbjDl6KxYu785EqaoxFFjXmHSO4xa4zj2TQRF6M7JqR1JQpXCG8Pw4+4VhqXoWXNFZSUr4RWP47SjEl3jRRi38Dy8DtfR2fGJJizQ+omthf/N9LlD3/DGVc9FBjfVBh/p2KuZ8j6aLSQjVc8xQeHZTy/12K3Z/Z8yk/SVFaKNNvtnKROaj/ftIZ9PZ1cnpcLHN22Grv67cY/nZk/s6ZO/Pxi6eXyJ9TsS9On4rdF78Bi3TnzPJN+naJBCPFn5pcvABYjfLpc1hCybi5NC64m+fIHOq5Cdr4pbGBjZD5W+eXL52Ns1m+hF+lUizk5cex+2RG1I8vLV8tnSZvz1zFr6dLe+6onLlN0lhilB23XLoKQpNBiu3O5XHBzZMMnbs3QXqunpk8lQl55xa8lN6hH6R5N/XL58nHey6z+VimpHk3WWeXpHh+7+AAz5BC4c6QlPlQg2Ck4C37XSTbKVAv+W/PEqjnFmNPS1w8dbfPeC+RNHDBE7GsJi5MJOcvwMspWkFP3bs0tUwTHIF6+/KtK+TNHXKZO3f20j36xK0rl++djwWIk3yqRN5HoS7eurxIU7gEEdFynF+8/Pg2ffDq2cfu18vypSlar98hmpgCddF/G4G6fPYS/czdhtRdjhTPnSl4ofVvCW67QLNze/ExvTZ/6+rlElX+CyR9N/GF3evs2WX/7XzpFLdEK24E6qmzXkLcfJxd8qrarauA7HQkwFs4NUsUQwTqO/DwJZrAW8vcTTfE85xEbcgS3PX4Ak3HklcqF67QCyyodx6fOneOlnoEKqTuDNWBxdtgwSIG/SYk9tQUeXv1AiSMvDsnz3NX3NK7AzGT1J65QJN+zkvKbiQElWSemqcI1DO3l5Yek9tcqItXbnpPL9H/pDLRnLtQCekI1MVlLwBy4ewdkqHSkqtKF6A2nyZP4Vy75nwkVPn2+fO0kKLVn7t5iSo/jnEx2kpeeodz7TAE+44LFTJ7wYUq+frgQoW8TKXTS5FbmNYSiXmJ5DUJ9eqtK1eu0ss02fNXS5ddFVniJAr1QqlEk/g4TVMf3/HaEqIhi7Q07zwu0Up41Tcjy1AzOKpho6Cm2dSlxcUrLlRIyuUo1OXL7s3czduXzwRQz6RBlfYC9QrO95WglZ5iaCp8u0StAk32aU56Z4qACqDOe5p6BXNwq9h4TYUW4vQ98g5rKi3cU/cm0tQUm4qN2HIq1JslrzaDJZo/LKinoKK69g3bstNpNjWkqfNwz1IpBjUUINiGS7SKRaBiaufJdensObd3Q6zfpWX6HLy74IXvWrYI1JsxpVv0TU4U6jx3PhUqt3jWrf23zkGnjLw7eKjc1dKiWwHBYt++Rxtlt5/qtv6XLl+mdRMqD5Z3SudLtPLeS0KFAM+fXaSGMgJVurx46TGFcEq+fZZaw9NnFy9fphdvw1v67p17t0tEe6NQz0VbjDule/fu0Uu0L3KOpu7K2cUztMRYUJe9lmu5dOnqWZLbcVDlNHQj5OZS0H303rpe/V535PTpyGVu3r8vdJMv80tefyAlmFBE4Ys3/Xfz7HQE9Z1+BzIf+t5L3WnJ7XfiC4nU+RdAy6XgtiCiSGDMDP4jyalzf+0UvJE38kbeyGGKYLb64X2DvGNxhfGbAkG0RgE/V3QKIIytQU7aDzIKtu0vKmqOLXFSzSlyTpAK0WEvR2gkKurDkHVGnT8FwY7PwKGJilAXhX07e4gvokl+S0VAiPj50fVsM/JdFrXgf8pWPnK4h0fNxL4pEKEGV32o9ZQzVMxQVGn34LtM+L+P39jZt1RRVdFC/hQKAOXZP3EQkw5qkjXTPuo7jUbUE66NGlwjbatVGYm6v4pDnIx4NJSKnWDFIK1Q+6jqRSVUUn6/Azte8ZzVOfIlHbFdbtBkU6cj7Psk1cptnWzyJEUtFcptrE2ak1V4eMO3y16F0ttlqPda1XVbrBOtwzdJvMgVeZVvFOuoIbVQp4CPixGcMj58SOOFjkmeLyPNd+dXBnTrQovTLZVTao7C84qODKuNjQGkE68liqJAji9SvB/O0hxeR3VO51UItshJdtmEiCAH2LvN6qIOPCJxRbOMz6nSecEuH9jqZqo4aGHoKoNNtvS1erpURxkENaoAOtRCvNRFA/xRxOcHQVWqokreBQGP5JABN1WIi0sRLQjkamQ9lasAAAVOSURBVBVuHuA9N6jfg+8U1F0AwyJB1R7imtBHs67qgm3wvZTo033kcJguRAn/BBstZLCji4m6GcBdRPUKSS0EReoGTVSVww5Ts6gDSc8j0NshGuSh3kG8Q6h7eMdRDm8qyqNK5fDXdyWcx1la6GXP9jiQSJvQqwFQFW/fKUDNrCNHzyNbQ3XF9R0D+6ArdaRrLhgeZRpOwyoDBPyQsdCtWjwyBFB5VUMVqQpftJEtDRZyTaov8I1/yKGN8u12O4csYWFBqCGj2AQNxLtKmsiEWiQIKKd0wOYTl7kOyhechgjsHX0B2QLKC9hSYD1oo0IWjJZG6llV6qA+JJ2HBkKE9Fpqd5KDf/cHVS9y6oAiyXmu13UkchakDmFcXbBLGuShUcSKXEdFE8gIFCpxHJ5FuueDRRsP24Dw+ihLzQkuITC5EGBdyYOSmZiApywd7B3FWfTUI/p0BUkWKD92KnTgO7xdq4WyNrxVUEZqewaY3pzV8F6zIdItaF81lCdJd1BB0AT8S7ugFgVg7GC+kCIe0oD32x76OLVYmEVdsgdZ8uqhgtveGirjvzXUVxA52suuYdf+Sl4yyEfSR4D0ckBKdVxr0Edty7L0bgVrjSoS1FWwak3Im4NMjYYkZr0ehoUqtQpS69T8GKimKDVUwVpONK+NC4aGVaWeea7RJjc3LEuUHLLxABHXzQ6opddtsEywAm24Xce2pIbTB0VdIHdNuht4zwJGcbZM9UwjVkrTFeI/DWWMS7+Majoa2DW7JlRBkXWoVrkFBz6SOtuDLGIFdp1HwVZYHPW/xlfJrj8JV4MhVd0O6kFIBcn0XAObqAYxzNCDsmmhtiH/VZTVce+qjlsxAxJWATKNWq3GK35fANEGH3vbYv2D0CEkB9/OEUdOVO6hjoAWFHhEKUP6hC5SWvDX3M05tXsSBW8udLctitCXwVy0DsAAg69hKHmk47rL6bjEdaxuAr5Ns4huDyFnNmS/TnXcbTywXzA2ZDijZEO7ilsghI1zg5MsjVg4LiiULnU5tUg7OcAmF2nYpAtuwWAjgzWwaOHydjXR3Sffo4kC01XEqcjC7Wq/zaNBES5pYM85akss8hf/FE9voh/w3I9o2MC40VhQrICoDv9NUMkBN4Oy2ALYkFCsfDmaIrJ9kiqMNOgK2OAJqEuyCo0H/oN3qeI2nFjOLASIVb5I6qgN95Q55DkClsG4AELPKbVHTI+mEpgmNI4tUjC4o0vtuVbwul82mlFBJGzvByiLH8FFipNeQ1Vc3b26gk0ThtnGrcJAkdCheyFi9/Om12xUUL2Pu046ypl1UJg8KopAUEcZ0wAcPdQHy1YEXS73XQ4tVG2jHIAzXEYkyzOohzc7k9YBj7Ech6huC/4PTbBwuj+8gv5QDptZd+BgEg2UskAXhmDtLoGpkTZrgJpNiKUf7L0lnsc4BZBm3L1oG0Qt82BMdeiFOHWwVDgZ2Gq1UasNseCxHZjxQ2YKypUHqu7GBbWfXyBO2vYADRyu2GpK2RaM2QsZlAcjqGdQGXOy6qhLx0+cAJ3MlsrZLZrVcouofDZfKTT7itgy8S39Ie/A9Rq+x6ygQZbjW76POj/sDjrtFqn+VfyHb7VpcFXUAiuhtFqcUu0LnNZDC31BKrfc7lC5j4Xn9BxyqlVJ6i/0bBysk0PYP7sMVOGjNlPX8SNStYJ6Oldo1SCCwzapWCTWh1gNIftoFLxJu8r4djeSeDQlLEHBNSc8QE3rB0mxrxX23X+b0/1gVgu5QzfyrkA72egfoGfn36wU6jlj0kO09i36bGa467PP38gb+QeU/w9Ztqv4KJ90yA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AutoShape 20" descr="data:image/png;base64,iVBORw0KGgoAAAANSUhEUgAAAVQAAACUCAMAAAD70yGHAAABxVBMVEX///8dHRvjBhMAAAC1tbQaGhgVFRPAwL+jDxXs7OxMTEvExMT8/PznBROenp7i4uLjAABycnEPDwvWqkf09PRoaGcAEA1LTErm5uXECROlpKTUBhIKFRLe3t3U1NM9PDmGhoUyMS34yMqPjo1sa2mFmqX86uv+8/TMzMtVVFGqqqmZmJd8e3mysbAFAAAJCQREQ0DnS0/ujI5eXVvlICn2ubv619npXmH0qq4pJyPxkZUtLCnhbT8AGhfpU1jiOCbnO0Lsb3TufICDExfiVTTNAAD97O3xnZ9PWV7mMDfrZmv1tLe5CxTbAADmDh/iLiLhd0ThZjxebHN9ExcwGRhqFRjMCBM/GBhLGBgjFhRdFxiWERbmNjx4W2KLQUqHS1GYTCaHbiqhgj2wjzd6RDtmVCZyg4x/aTaNKS99kJpkOj6lKC5dd35fRyZ5RiWAPiSCWyGYkYN3ZT9lWz91bjOwAABnUBWtKCzJpEmEfUufgUx/XGSwllZYQERDPiSITig6Kx6WdXaAKzGDUBaijIzgjk+pPiOebDZTMR+wMRpwZEmnYGEcKx9zAACHLh2bTE4kNEBAY2d6Z3COgFlBMgycaGmmlmBm4hxoAAAgAElEQVR4nO2diX/bRpagQRVJCALAy6AF08FBk7JAgBQp05ZFU3Z8R7blS0nUSeyMY2ktt9rO0Z3ptjeZTU9605ne9E6y0z09f+++qsKNAkmdfYzfz6ZIEKjjq1evrldFjnsjb+TvR7QszxBhgielxFPaLuKVNLHjtKstA0tvpl8tm06H12MRs1O3m3g8EeOBqO4XfPaARAxlroUYwk+QTCHxlDNR9iQ161QH5IFuJZ/P5XJ5kEqlSwOpVx1RkLybHVbqupOUeVRqiUA67jc9Vgx7kX4oOmWQy8QFiayExUTIxB5EhfEPKaKJc1FJxulJrgLfG+WaTh8wUfKWSmuXSDm1G48QZd2vZt96NH0A8uh4NRyhnUz2YUG1mhXUzafyDCQPZAdE8ZUhg7+vZpPKTCURRAD1pHwAshGFyiVV9VCgCoXhKA1NSJemssBQ1VxFHRlVXByG3oSgTrly/frbU77cp//ve++Dq/gFbrwP/9/2HpBPxKAmozwEqGo7j3ZBFKRCU6kwoGYq/RFRJURLVH4m1LdXgNF9+eE9jE1egT8rMqEnP7g3Jd8jOB/KcHVFXnl7RX7w9vV7Kw/vp0AVDh+qUEaMjE0Elesnqi6Oq7YLqD2GxWFBfXD9+sr1+w+A69sPSr+/voKhArzr8MWDtx+u3J968BBDBbIPH1wvrQDV+/evp0BNRnrQUAuou0uiIagdlqpm0OQGoMEKgAUVAF1fuf9wSr5+/YH8sAQKiaFeB7UsrTwE2wAEMVR4WSk9mHo4tTIKqhnP8sFCVXu7rPguVLeKF5lQJ+8BaOxCYUD9/coKwHt4HZTz9/LvHz6kmgqXHkBdXwF78ABq/tTUPYD6cAXU9vrUgwdp1T/Z/h8oVBtN0t4nJe9Cldit2yQdOPK4wYye1VCFRJ7CKinL7gfWDdGPCajWIUKVqntS0zBUgx0Ammxgxaz8Y6ESUPLGGhMo694E1EQFOTioSo+dp0mgehV8lq3p+d4kTPWU+GNQ5SQ8eeO3m6//7eRkVJNQE1brwKAWM6ymO+BS6Xbx6BReKzBeTYE6k2I+UGN8IiXGeJEBVd5IwJO/3zoG8m971dRDg1rMp5rTXB5g9qrtRsMpOA2z3WzVu9Hx61ioOaSPTSRrlJuEKt/Yrp6IUJVL378+RuTHpKoyVPvooArDNBwwCm3VLCVytyQJYq08BLJ5EnB+ZgzUTN4Yl8ZEa5ECdWOn3LgbYJJLa19/SZke29qI0oZP16AZ2zhx1xuhHilUpZ5S97vdqiixA4VgLac/wEOF8VAzyBydRCmexDSoN7bL1rclD1xp7Rdzcy+3XKqPwlDl6Q15+g+yfOPlzuonL15Nr01Pn7hbOkKoLXaPv4LMcR13xTIHCI2HmhljAMrpY46oTS19/dIufl2iSnf3j+L63NxcizL9oRBWVXnjm88/e762dm1ubv1pH+7a2d7Z/unukUFl92VyqDnZWEg3J4CaN1I1HoQf0fOINVS/3lnNqt/egMpcWnOyNRNTnd069vq5yc99V4qo6tbW5tM/PHr+/NnWl6ur1XLDXN35ST4iqOy+THc4yfx3VEZAHWkAlPTKn+hSlZ7MVbNF8/+cnP62w+tqsb0zt/7Ns61nNUHVxRdhqj9uffPs08+/sMVf/uZXakfI8mLj47WjgsocyKC+khZcuoyCmkFW6nPVURMO8c7/3e2dhvXplpnViwKIbqxutzafP+tpRZWv3fWRbnzw6WdbTzenf90WhE9/I9rOT69OnIQm7migMqYwxzcsbBkJNTdIMwDZkcOOOFT5xdz6p1vloirottlfXYX6v/3sy/Wdhlosij8Pqaq88c9r0x88WteExtb/OFEqHWHrL7AGp5P01hkyEmoGtVOSlx85PE4MU++2nm21VFVvr6/ugEFd3X6y8U/4r1Ys6p1AVUHegy7Xx+uiak+X/CbsSKC2GVVvb3o6DmpaYkdWfgZU+ZOnxqaur+/svFx/Wf36xY0SKC+07gW1qOoRqzoty2s763rRDKE+CqgqQ1G7u5qtD8kYqLkuywAwVt7GQF17OfecL//832/cuFsitVo+sTO3s24AVMuJdACm5F+8XBX0b0tHC5XRncrX99BGTQI10y0zEjdubiw5S3V3e277f39y8oPQABRM6852TS3q/FpkBHBibrstiEcNlTEFOqKZ3i3U+NQLw00hvgaTXNtMQJVf/Ol37372+RfBbF/pY6j/c1VVLWbDAGGoMAcmlT9iqIxedzelPdkD1FyrHo05l4t7V9RiCcj1xkOF5qf0+dPnm59986534XcY6jqvqtnajdDMwI0dTNr+7mihNpODfrR7r5I0qJV2I9YIdRMZiiWt20l1ppgJTVLLJ54+e745LfsfcT9gzlRV0f4sMADyo5cvbaF4xFAZQ5l9KCoDajLB2cgT8ZXMfEtNLMMxoMprz7Y2t54GY/1SeQ43VUVV++Xr//nrktspLT3ZXi045e0Y1ObhQmVMuE249jEZ1DLXipvMfLgiJAYeSE8vhtbxDY/MxrXpR5sf/fZfA8ov1nFT1RHsY//y1er6+pNXZHbga+jFwtjgf4Whrh2PNZcHDTVeO0NzowcENTGxEPau0OKVH75Mh9oPoOLJ0m825BNrQUX/1TZYADP7euurnVVsCrZ/8eou6C+eb5n7OAo1VhcPGmo/0QeadOlzUqjJSb2Qe1W88ucqwkioJ6ZCcD6SQ2t98mf/tfnV82br9euvdnYIyPUd4DrTJ4CfHCVUhh/hBAsfu4OaaIpyXa8bnOgjI5uVRQ9q83ikDxpZWi19/i+bW1uvX7/eBJbbGCSmWT327Mv+86fPvw/Ps053zUOFmnQjYg969gM1ic5rCpOWAa91JReMPajtKNSwyGv2nCXW/rx17If26upLoql49vrZJlkV2DwZhhqvjAcMVUxAnWw1eVdQGb5KZHSR8J3Ikc5cuqY63ekUqPKNjq2pgrX6q9dfCaplN5qr66svt3dm/5OutGyF1grla/ERyAFDTQ67K4yB5H6hFuOjNroKkFg+pcY2HWoHPUqBWvouqxVVfXWuvLVlqSCCULT4bLbjbCahvh8fMR4wVIZr5m589CaEynBWKjAqvzsuSIcqovfZUEt/tHS1WOytz+18daygw2AVhLDtMDT1o26s03jAUBP+brv3fJ4EamJyL4cUrh6v/BnafqXbVK37AROq/EoHpmp5Z3t17ofXX9k1Xtco1GKBLgl+Fb79Z5nYfNEBQy2n+4IfKNTEwK1rJrXXrZTpUKW33mMq6g0bFFNwcC9/vf1fW0++LdhZUbVEMWvPEU19/SJUGCcTPggHDDU58p9ot8uuoTJaxESSzNQs+uVs5FkeaqW/iKCXFu3xf/TjWql098bai59++su33/7lyY9ffPHFb8PtG4xS47PFhw/1UDR1hFOPK8FALl1TuTKrTyWviRYYUQMznfsTHfPjESqVwDPFu/1RYnhz+NX/UGwql7JkG4rXbzxGQLXRtSTU0ncdMKjtbbxetX0jrSMbQE00/kfQUNmHBJXtJe1HW0u/MYCqoY8S0ORXtqiq2XU8hNo+MZbp1NR7KL6uccBQk/Mp+xr6j4KamI0OS3iWdQRUqfJWUlGf7IiCSgzqzCQeqicvJoY3h95PrexjNnU0VPbeFSK5TGg6cARUrpowqvL3r7d+4J1ZaPrLkzCFkX9i9f3QR1T5Xe97DMtIqErqfrdIJkZBTRhVeQP3mTa/+fTpy6/vTsAUuv7JGaMDhpqco85l9oaTykioqV5oUSeLUVDV7s9iUD+hvfunW1+eKKVwjMjJt5JLxYc+S7WbXU9JGQ2VazOpxvwBR0HlZo5H26INOrY/9uw36zshN4pUnZWn45Op3MHPpzIWhCcJME3GQGXu6cnF1m9GQq2hd6PL+q6/7/8ztkNT0SfTpwg/Yqy/H/7Mf3wGd1cyBiqzXxXvb4yEKqDoSPXkVxTq+tz66vb614SqLF9Lm82a2nirnkz14a9R5UY6546RcVBZ3Y34mthIqFz/+HRUVQnVp9DxX52dm/t5CTr31zae/SjLGyymMJxiHB+RhDrRyRQJR5FRq6l79k+ZAOqYxVUso6FaKNpUyVM/bh3bgq7/jqOvzu3gev98c+v58//LtgA5llPDuGV0tqjxzow/gFHiuAFEc2RYI2U8VDXmNplM/2io3MzFtXiv6vtrWFEtAYZVM3dl+dHmN1ufMfus8iNGM4V99OIxTjKpnCwKf4R/yB4qyXWEqIMvSt4wBmo2MVSVZXltfX1bVIWCMfdPpXf/efP568/YRvU9plODENe55PiAIckdrb7RYMzJ7WNFZQKokSXrPMO5egxUyYirKuZ69yc+i6muz/1ubfrZ5rufsdYIQFGZWUusKU9UWRPncIQKjHUUxJ5XqSeBqoSm/FkxjYEKQwjW/H/pxh9tvggWYP3fP/nxD6C7jJnXkx+iIjPZCfeDSUZAiToequEMj//Ru3NGySRQQ/WGeZLTOKhc7zhrUVUu3fhLVhdUXvzzj7+WWd1/+VpadzHRsZxgBCQl3BlCQzXWbhtUHRHaKJkIKtfwzodiehiNhaqjHNNgyqVXti4I1p+3/8Q8F+DExXyKM3PCQ3+Cliox5q6EobE2pxyUz3+KeS66wszjWKgw2n2X3Q6VXv3QLDz/5dwcsz/1s9QJ+ASg8VtpGc4M4Zlo5pbwPVKdEOpIGQ9VGTLaKqKMa1u/2dw0tp8w5lbka3G31ECSx5SM7akmdylFOxbMySNU3YtdPRqokOL3mGdUyGtZe+b55ucspmsXRxyRl9Cr3HD0tgch8URcueOjHJoVYw99gCOCCgYgua6Cyb3K6uWdXzBNw8ixZ9IEjt6gIxnJxb2YGU5MDVD0qL3rTSpHBZWbOc5YApwqPVEb28zFP/mjkdvtGBM9o6qqMpOcMkmsfDFGAKS0uia7X5cUNwFHBlXNX2T0q+5+16nOvWAxfTex2B+VVnJOEs2kZZ4fMoahyd5hyqp8rttt1cZyVcXG7FFDhc5usrGSNxxtfZ3dSA1HNxGsczHyqMwY1Ep6i7HxK88Kv5yy0oHPT+mWbV1JPiMpis7b5gzucHqTXkcHFZrfi/EF6dJPWm/nFcPd4tHF4bj5DIaq4kMkZpzw4btSkTcN5tld7BnYavoCMjkmtT5TbZtmw8HSMNvlasvIk1Nn87lMbuDZkyOECmPvXExXS43y9tdJRZWvXayM3RyS4pYAeczVe/2y2TDL/d6wm3L8adpW5tZov5wcPuC3S4/4xccohc9RCuxJ/FyqvUCdeHazFrMA8sn/2P6YwfTdi5NsuEk5aQzvp8uT86PwUccpt3RTl6DTLMBYyVU825A4Qe0wNRU7AUdbK/nFiwRTeer944OJmtv+Hk6OdHM5Yi+vs8dT6QJFTRzZc7hQYRBwMdKzSh6uJp/8oGtMtj6sMNr0iaRbH2Ww+e5egs1V/HJKTKEfMlROyxx/f5Rfirz2IepPOjTcI1U0M2bw1d+DsoZ6aInzUw/VppIUz6AP09ejp65d3M0RG8IeTjvMTTBLYld2a1nCflDVeFEfOlTcwFy8xnaekDc+6A5258Vg7vasU5SZZOFVaaPdVYKQKkgHstdlN9Ufi15H760xrOkUtPrl3Q60rV2dyltB5oQR6M3dnKAcHvMmp8OOQFOhLE10/P3YQECemv4Q1ffial9DE2prDjFHXKnZansnI46XsM1KHvZxJFBBuWfQW+9vBNoqy9M/O46cvR1aInV647nmu6je2GX4SqdVmeik/1DTzzrm+yiqP5GsgS6CtsqulgLS8j4c7fSGMeKnOAAoMsw9LY6qdjU38kc+CNKQosbdJPYKdW/+Ily2ji5+tHZSljcevXccVfdxaAEWSeu0gx+NccX9zZheIyvs3TVKsQrVihdwzpVw8Jmq7StqscL66Zc9rCBqiUAm29sh8T3U/fD9D44j1N4nUk+KYtYxq/3WDJZWv2navLXXg5AiIul8zezP9Iw6FaMH4VfbTpbX97Pf+lBENw30Vss+kHwfiUiu/LXTMUb0/fgsv5E38kbeyBv5OxWJsUT1jyHZQmguVHGS41rL2X3WdWesh6/gtIxMvdVgNquSjZ3Z7b15tGtOYliSnXgTt1Jr+3OO2UJ0R22tMOm25X54pUVASb9UE+0eaoF4iI7qKDkwrDL6vTxiThwq2BVaSlv3GiPZ5EbYzHDCZxVIlr8y1EcRR1cdRj0TBlONQk0OAPcMVR0x0VpFdZ4EKxqMcvSgpj8/SrJJj8X6eHc7KoWwk10/WuImWpidMJixUJU9+OoreBQ7AmoBzfgl1WOMF/9qUBthv9w+MvKBQkmD+sFB3bOkQ1VRTgl9QIkb/opQQ0ukfVQLuZ+JyEb7hapqozRUKUa+FjT3Ynh8LKQu5DQiVs+36oLvrxuDqsYiizRuStzL14cKN7qK5kONPesF790Hpj4UUx8VQ156TaT4UAWtGE6RUlSjJjIJVTBszq4jhGbJSkzN4DqG3w4XDAH/tCR2I2kRK541JKGPBhKntCv+xY6hqb1edzg72+z5uWi33MxLRsSXzSqQW3j8w7/dPnk+ArWAJ8sMz9Zl8W3DAqcZJHXFahc/FV6Cd6GK+MZMm+TWhZo14NIgVtQFfDFTxpCas8OF3qyvV32ktP2UQpIkF2oHP+HmtDHLCVUcgBnGmoSqIqeMTJ4vUNfoBpLU4GeWUQu7XaE2zzcq5OsCKkKmTE7JwDNiI+Ne1IVyFRnlsu2rq+K3SAJiNMZlVHd43lwgShyCqtRRPyvahjvd10T1AtyG+jqpmTzCKTVR2OmIQrWhHMRsGZHToijUKurVxE4LhZ0UFAP1bJEvI7wj0Sz3ULXsQweoul+nbGS5UPuoZYuiQydkq8hCMx0xW0XhbUYsqAO6jq8McMMPUCEcV9tFaFWUfF5z01PEiy8t8ssdZbpPEi4KbutPq7/hWUzbz7jF6Cs13GuCgcMJQe277ZhJsufdpgxbGKqKaEqLg8iaVg1HPuN+aHpQHbd87XB/o+829xrdOtKIVn+FG3q9qN5QotW/4y6eK7kKvDa7bgARk8aC6l1q4AxiqFmvp1GFSBte703D2lNDC+SDt8NWxFkKdakK3qbUmW6Q60RHUvG7gCoywlB137AOFiQfFUkkj12fXeNihRo1AtXyJvZbGBOGKiGvA1oOWiPLb0RoSccaKgFKgrIoQgQUqpFzvzZx5E2vhITwphgWVM8eZ7FyYaiS+wT5Pni6v6AAVFpwXbctIIOyEFTBrbda0Gx1klDtoJltw7MBVB8buaUWvg3eBjrXCywKgSp6amA5LtSsv+U4qNOh4Lk6VvYEVK8Lg+FSqG3vYZLJpqdhUriHwYJq+slzoULkGsVhhRt1HGzNrdXNsNNvuPPvmo5GEA9DU5tB5njAEUCd9TfSq8CqGtTOLEDVg666GdBwq/8glC+c4fKC3+YERy0PgrIgOpmAys0QPznJqHOcEu1S9SlUr/UdB9WjFkDV6bUWwm+bdo2I3SZQaVGBMc2ZvBtDGKqrM91giMcnO6CzgcswVmkfqlSvu5HVHKifMxX/CdxQZVHb/dLuh8usRl6hWfJGmTjDrXzBvbmW8/OPAm/FDjYYSagdUjlI8flQ9U7NbCE0IVQlDSpXx5ZTxdrIo3rLkxnNhwp343gMMv0SGaaSpFih8Z+aHEMbYajtAKqQy/iRtRzOCHZ3agRqL5yUCFROwAvCqCl6UHvdGf9mv9cUajJ5NlSF9HxI14pCVaCv0Wv129lGOtRyGKqeCpW0Nw6upHr0NLRaaNJBsRp1NCzGoJKK3ww1q0ouMoYSDR63rQGtkKYqw0iNC2kqhcpyFvE7/5KabdPhO9HUAePeoK+YpqkASICk4Pvchgq1hSDnbKhm+MgIHqsiEyppb4hrb2z0WYttWc7i+CNQacMZXlVuRtbcGxBLNbCpYsSm9iJd2pBN5QGoxdzaGxmmSlUMHme4ytpumwlIp9hUiKRGInOhBh1vJx1qxMC1MUUmVNoTJiyCymvDOMSFqvU8/cWtaHSWCixxVKesSP2vQwSR1l+LtP5eLvWqBeH6t5XhrRQomhPsziJQnZ77WcOh4Ax3/H6yUu4EofikDWbrDzLogT3GoRGoQZPaToeqhCY3FISPdWdDBZNj0gDavm4PB76mCn7+6l0pBhX6DP3opEkrNC1QwHZNCIbV3Xq4nxp0QDHswBoLpJ/qNwjKQlBMFKqH0Ieq+I1SJ6gowTiEWD4mVAiK3kWg+sUgjGioIFNeoQo9Yi7ZUDlkDKh9V9GC6mYzG1T/qptSHicuClWpGLH2XoGBruRFTzahNNxeOHQixMiIquWOqHjSJzX9EdUshqohuukGKnlgxNwulbsdh3QkSYZNN18aClnXxIgqCVVA7qkMBGrWzYowyIyACmxQu6PrHdeop0E1/XlwPPYX9VqP3O5BFQaozOsw2B4Gw9SeZgluDPFDsOsoY2Z1HlroetHNvOGIfAPFx/4wbq12dBhbE3dtqY+MgiU2vLF/By00LL1QDxtXalM7KO/oes0gpTA0KKTZmi62USbc3zFgJG/hBo1oNgsqlCstBdpQ9VA1q3fKqCyiJg+6xIbK8QZ1LjJ4F49n6MWBhSeJKFSt7jfEWp/cTpLR8TrZuKsBQvxVO3WNsqTE9WQfSiq4Hk3+Clh2GMz9KAPMc4EUrkIPR/Co2RX6SaTmVZ8lxyaEV7PEIakzFvmmTt7P0ppfC1IYSIEE6HrzFeqh1qzt7nnO1ikQpY4ri0TyOStyUhnlONPwoPbjDl6KxYu785EqaoxFFjXmHSO4xa4zj2TQRF6M7JqR1JQpXCG8Pw4+4VhqXoWXNFZSUr4RWP47SjEl3jRRi38Dy8DtfR2fGJJizQ+omthf/N9LlD3/DGVc9FBjfVBh/p2KuZ8j6aLSQjVc8xQeHZTy/12K3Z/Z8yk/SVFaKNNvtnKROaj/ftIZ9PZ1cnpcLHN22Grv67cY/nZk/s6ZO/Pxi6eXyJ9TsS9On4rdF78Bi3TnzPJN+naJBCPFn5pcvABYjfLpc1hCybi5NC64m+fIHOq5Cdr4pbGBjZD5W+eXL52Ns1m+hF+lUizk5cex+2RG1I8vLV8tnSZvz1zFr6dLe+6onLlN0lhilB23XLoKQpNBiu3O5XHBzZMMnbs3QXqunpk8lQl55xa8lN6hH6R5N/XL58nHey6z+VimpHk3WWeXpHh+7+AAz5BC4c6QlPlQg2Ck4C37XSTbKVAv+W/PEqjnFmNPS1w8dbfPeC+RNHDBE7GsJi5MJOcvwMspWkFP3bs0tUwTHIF6+/KtK+TNHXKZO3f20j36xK0rl++djwWIk3yqRN5HoS7eurxIU7gEEdFynF+8/Pg2ffDq2cfu18vypSlar98hmpgCddF/G4G6fPYS/czdhtRdjhTPnSl4ofVvCW67QLNze/ExvTZ/6+rlElX+CyR9N/GF3evs2WX/7XzpFLdEK24E6qmzXkLcfJxd8qrarauA7HQkwFs4NUsUQwTqO/DwJZrAW8vcTTfE85xEbcgS3PX4Ak3HklcqF67QCyyodx6fOneOlnoEKqTuDNWBxdtgwSIG/SYk9tQUeXv1AiSMvDsnz3NX3NK7AzGT1J65QJN+zkvKbiQElWSemqcI1DO3l5Yek9tcqItXbnpPL9H/pDLRnLtQCekI1MVlLwBy4ewdkqHSkqtKF6A2nyZP4Vy75nwkVPn2+fO0kKLVn7t5iSo/jnEx2kpeeodz7TAE+44LFTJ7wYUq+frgQoW8TKXTS5FbmNYSiXmJ5DUJ9eqtK1eu0ss02fNXS5ddFVniJAr1QqlEk/g4TVMf3/HaEqIhi7Q07zwu0Up41Tcjy1AzOKpho6Cm2dSlxcUrLlRIyuUo1OXL7s3czduXzwRQz6RBlfYC9QrO95WglZ5iaCp8u0StAk32aU56Z4qACqDOe5p6BXNwq9h4TYUW4vQ98g5rKi3cU/cm0tQUm4qN2HIq1JslrzaDJZo/LKinoKK69g3bstNpNjWkqfNwz1IpBjUUINiGS7SKRaBiaufJdensObd3Q6zfpWX6HLy74IXvWrYI1JsxpVv0TU4U6jx3PhUqt3jWrf23zkGnjLw7eKjc1dKiWwHBYt++Rxtlt5/qtv6XLl+mdRMqD5Z3SudLtPLeS0KFAM+fXaSGMgJVurx46TGFcEq+fZZaw9NnFy9fphdvw1v67p17t0tEe6NQz0VbjDule/fu0Uu0L3KOpu7K2cUztMRYUJe9lmu5dOnqWZLbcVDlNHQj5OZS0H303rpe/V535PTpyGVu3r8vdJMv80tefyAlmFBE4Ys3/Xfz7HQE9Z1+BzIf+t5L3WnJ7XfiC4nU+RdAy6XgtiCiSGDMDP4jyalzf+0UvJE38kbeyGGKYLb64X2DvGNxhfGbAkG0RgE/V3QKIIytQU7aDzIKtu0vKmqOLXFSzSlyTpAK0WEvR2gkKurDkHVGnT8FwY7PwKGJilAXhX07e4gvokl+S0VAiPj50fVsM/JdFrXgf8pWPnK4h0fNxL4pEKEGV32o9ZQzVMxQVGn34LtM+L+P39jZt1RRVdFC/hQKAOXZP3EQkw5qkjXTPuo7jUbUE66NGlwjbatVGYm6v4pDnIx4NJSKnWDFIK1Q+6jqRSVUUn6/Azte8ZzVOfIlHbFdbtBkU6cj7Psk1cptnWzyJEUtFcptrE2ak1V4eMO3y16F0ttlqPda1XVbrBOtwzdJvMgVeZVvFOuoIbVQp4CPixGcMj58SOOFjkmeLyPNd+dXBnTrQovTLZVTao7C84qODKuNjQGkE68liqJAji9SvB/O0hxeR3VO51UItshJdtmEiCAH2LvN6qIOPCJxRbOMz6nSecEuH9jqZqo4aGHoKoNNtvS1erpURxkENaoAOtRCvNRFA/xRxOcHQVWqokreBQGP5JABN1WIi0sRLQjkamQ9lasAAAVOSURBVBVuHuA9N6jfg+8U1F0AwyJB1R7imtBHs67qgm3wvZTo033kcJguRAn/BBstZLCji4m6GcBdRPUKSS0EReoGTVSVww5Ts6gDSc8j0NshGuSh3kG8Q6h7eMdRDm8qyqNK5fDXdyWcx1la6GXP9jiQSJvQqwFQFW/fKUDNrCNHzyNbQ3XF9R0D+6ArdaRrLhgeZRpOwyoDBPyQsdCtWjwyBFB5VUMVqQpftJEtDRZyTaov8I1/yKGN8u12O4csYWFBqCGj2AQNxLtKmsiEWiQIKKd0wOYTl7kOyhechgjsHX0B2QLKC9hSYD1oo0IWjJZG6llV6qA+JJ2HBkKE9Fpqd5KDf/cHVS9y6oAiyXmu13UkchakDmFcXbBLGuShUcSKXEdFE8gIFCpxHJ5FuueDRRsP24Dw+ihLzQkuITC5EGBdyYOSmZiApywd7B3FWfTUI/p0BUkWKD92KnTgO7xdq4WyNrxVUEZqewaY3pzV8F6zIdItaF81lCdJd1BB0AT8S7ugFgVg7GC+kCIe0oD32x76OLVYmEVdsgdZ8uqhgtveGirjvzXUVxA52suuYdf+Sl4yyEfSR4D0ckBKdVxr0Edty7L0bgVrjSoS1FWwak3Im4NMjYYkZr0ehoUqtQpS69T8GKimKDVUwVpONK+NC4aGVaWeea7RJjc3LEuUHLLxABHXzQ6opddtsEywAm24Xce2pIbTB0VdIHdNuht4zwJGcbZM9UwjVkrTFeI/DWWMS7+Majoa2DW7JlRBkXWoVrkFBz6SOtuDLGIFdp1HwVZYHPW/xlfJrj8JV4MhVd0O6kFIBcn0XAObqAYxzNCDsmmhtiH/VZTVce+qjlsxAxJWATKNWq3GK35fANEGH3vbYv2D0CEkB9/OEUdOVO6hjoAWFHhEKUP6hC5SWvDX3M05tXsSBW8udLctitCXwVy0DsAAg69hKHmk47rL6bjEdaxuAr5Ns4huDyFnNmS/TnXcbTywXzA2ZDijZEO7ilsghI1zg5MsjVg4LiiULnU5tUg7OcAmF2nYpAtuwWAjgzWwaOHydjXR3Sffo4kC01XEqcjC7Wq/zaNBES5pYM85akss8hf/FE9voh/w3I9o2MC40VhQrICoDv9NUMkBN4Oy2ALYkFCsfDmaIrJ9kiqMNOgK2OAJqEuyCo0H/oN3qeI2nFjOLASIVb5I6qgN95Q55DkClsG4AELPKbVHTI+mEpgmNI4tUjC4o0vtuVbwul82mlFBJGzvByiLH8FFipNeQ1Vc3b26gk0ThtnGrcJAkdCheyFi9/Om12xUUL2Pu046ypl1UJg8KopAUEcZ0wAcPdQHy1YEXS73XQ4tVG2jHIAzXEYkyzOohzc7k9YBj7Ech6huC/4PTbBwuj+8gv5QDptZd+BgEg2UskAXhmDtLoGpkTZrgJpNiKUf7L0lnsc4BZBm3L1oG0Qt82BMdeiFOHWwVDgZ2Gq1UasNseCxHZjxQ2YKypUHqu7GBbWfXyBO2vYADRyu2GpK2RaM2QsZlAcjqGdQGXOy6qhLx0+cAJ3MlsrZLZrVcouofDZfKTT7itgy8S39Ie/A9Rq+x6ygQZbjW76POj/sDjrtFqn+VfyHb7VpcFXUAiuhtFqcUu0LnNZDC31BKrfc7lC5j4Xn9BxyqlVJ6i/0bBysk0PYP7sMVOGjNlPX8SNStYJ6Oldo1SCCwzapWCTWh1gNIftoFLxJu8r4djeSeDQlLEHBNSc8QE3rB0mxrxX23X+b0/1gVgu5QzfyrkA72egfoGfn36wU6jlj0kO09i36bGa467PP38gb+QeU/w9Ztqv4KJ90yA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AutoShape 22" descr="data:image/png;base64,iVBORw0KGgoAAAANSUhEUgAAAVQAAACUCAMAAAD70yGHAAABxVBMVEX///8dHRvjBhMAAAC1tbQaGhgVFRPAwL+jDxXs7OxMTEvExMT8/PznBROenp7i4uLjAABycnEPDwvWqkf09PRoaGcAEA1LTErm5uXECROlpKTUBhIKFRLe3t3U1NM9PDmGhoUyMS34yMqPjo1sa2mFmqX86uv+8/TMzMtVVFGqqqmZmJd8e3mysbAFAAAJCQREQ0DnS0/ujI5eXVvlICn2ubv619npXmH0qq4pJyPxkZUtLCnhbT8AGhfpU1jiOCbnO0Lsb3TufICDExfiVTTNAAD97O3xnZ9PWV7mMDfrZmv1tLe5CxTbAADmDh/iLiLhd0ThZjxebHN9ExcwGRhqFRjMCBM/GBhLGBgjFhRdFxiWERbmNjx4W2KLQUqHS1GYTCaHbiqhgj2wjzd6RDtmVCZyg4x/aTaNKS99kJpkOj6lKC5dd35fRyZ5RiWAPiSCWyGYkYN3ZT9lWz91bjOwAABnUBWtKCzJpEmEfUufgUx/XGSwllZYQERDPiSITig6Kx6WdXaAKzGDUBaijIzgjk+pPiOebDZTMR+wMRpwZEmnYGEcKx9zAACHLh2bTE4kNEBAY2d6Z3COgFlBMgycaGmmlmBm4hxoAAAgAElEQVR4nO2diX/bRpagQRVJCALAy6AF08FBk7JAgBQp05ZFU3Z8R7blS0nUSeyMY2ktt9rO0Z3ptjeZTU9605ne9E6y0z09f+++qsKNAkmdfYzfz6ZIEKjjq1evrldFjnsjb+TvR7QszxBhgielxFPaLuKVNLHjtKstA0tvpl8tm06H12MRs1O3m3g8EeOBqO4XfPaARAxlroUYwk+QTCHxlDNR9iQ161QH5IFuJZ/P5XJ5kEqlSwOpVx1RkLybHVbqupOUeVRqiUA67jc9Vgx7kX4oOmWQy8QFiayExUTIxB5EhfEPKaKJc1FJxulJrgLfG+WaTh8wUfKWSmuXSDm1G48QZd2vZt96NH0A8uh4NRyhnUz2YUG1mhXUzafyDCQPZAdE8ZUhg7+vZpPKTCURRAD1pHwAshGFyiVV9VCgCoXhKA1NSJemssBQ1VxFHRlVXByG3oSgTrly/frbU77cp//ve++Dq/gFbrwP/9/2HpBPxKAmozwEqGo7j3ZBFKRCU6kwoGYq/RFRJURLVH4m1LdXgNF9+eE9jE1egT8rMqEnP7g3Jd8jOB/KcHVFXnl7RX7w9vV7Kw/vp0AVDh+qUEaMjE0Elesnqi6Oq7YLqD2GxWFBfXD9+sr1+w+A69sPSr+/voKhArzr8MWDtx+u3J968BBDBbIPH1wvrQDV+/evp0BNRnrQUAuou0uiIagdlqpm0OQGoMEKgAUVAF1fuf9wSr5+/YH8sAQKiaFeB7UsrTwE2wAEMVR4WSk9mHo4tTIKqhnP8sFCVXu7rPguVLeKF5lQJ+8BaOxCYUD9/coKwHt4HZTz9/LvHz6kmgqXHkBdXwF78ABq/tTUPYD6cAXU9vrUgwdp1T/Z/h8oVBtN0t4nJe9Cldit2yQdOPK4wYye1VCFRJ7CKinL7gfWDdGPCajWIUKVqntS0zBUgx0Ammxgxaz8Y6ESUPLGGhMo694E1EQFOTioSo+dp0mgehV8lq3p+d4kTPWU+GNQ5SQ8eeO3m6//7eRkVJNQE1brwKAWM6ymO+BS6Xbx6BReKzBeTYE6k2I+UGN8IiXGeJEBVd5IwJO/3zoG8m971dRDg1rMp5rTXB5g9qrtRsMpOA2z3WzVu9Hx61ioOaSPTSRrlJuEKt/Yrp6IUJVL378+RuTHpKoyVPvooArDNBwwCm3VLCVytyQJYq08BLJ5EnB+ZgzUTN4Yl8ZEa5ECdWOn3LgbYJJLa19/SZke29qI0oZP16AZ2zhx1xuhHilUpZ5S97vdqiixA4VgLac/wEOF8VAzyBydRCmexDSoN7bL1rclD1xp7Rdzcy+3XKqPwlDl6Q15+g+yfOPlzuonL15Nr01Pn7hbOkKoLXaPv4LMcR13xTIHCI2HmhljAMrpY46oTS19/dIufl2iSnf3j+L63NxcizL9oRBWVXnjm88/e762dm1ubv1pH+7a2d7Z/unukUFl92VyqDnZWEg3J4CaN1I1HoQf0fOINVS/3lnNqt/egMpcWnOyNRNTnd069vq5yc99V4qo6tbW5tM/PHr+/NnWl6ur1XLDXN35ST4iqOy+THc4yfx3VEZAHWkAlPTKn+hSlZ7MVbNF8/+cnP62w+tqsb0zt/7Ns61nNUHVxRdhqj9uffPs08+/sMVf/uZXakfI8mLj47WjgsocyKC+khZcuoyCmkFW6nPVURMO8c7/3e2dhvXplpnViwKIbqxutzafP+tpRZWv3fWRbnzw6WdbTzenf90WhE9/I9rOT69OnIQm7migMqYwxzcsbBkJNTdIMwDZkcOOOFT5xdz6p1vloirottlfXYX6v/3sy/Wdhlosij8Pqaq88c9r0x88WteExtb/OFEqHWHrL7AGp5P01hkyEmoGtVOSlx85PE4MU++2nm21VFVvr6/ugEFd3X6y8U/4r1Ys6p1AVUHegy7Xx+uiak+X/CbsSKC2GVVvb3o6DmpaYkdWfgZU+ZOnxqaur+/svFx/Wf36xY0SKC+07gW1qOoRqzoty2s763rRDKE+CqgqQ1G7u5qtD8kYqLkuywAwVt7GQF17OfecL//832/cuFsitVo+sTO3s24AVMuJdACm5F+8XBX0b0tHC5XRncrX99BGTQI10y0zEjdubiw5S3V3e277f39y8oPQABRM6852TS3q/FpkBHBibrstiEcNlTEFOqKZ3i3U+NQLw00hvgaTXNtMQJVf/Ol37372+RfBbF/pY6j/c1VVLWbDAGGoMAcmlT9iqIxedzelPdkD1FyrHo05l4t7V9RiCcj1xkOF5qf0+dPnm59986534XcY6jqvqtnajdDMwI0dTNr+7mihNpODfrR7r5I0qJV2I9YIdRMZiiWt20l1ppgJTVLLJ54+e745LfsfcT9gzlRV0f4sMADyo5cvbaF4xFAZQ5l9KCoDajLB2cgT8ZXMfEtNLMMxoMprz7Y2t54GY/1SeQ43VUVV++Xr//nrktspLT3ZXi045e0Y1ObhQmVMuE249jEZ1DLXipvMfLgiJAYeSE8vhtbxDY/MxrXpR5sf/fZfA8ov1nFT1RHsY//y1er6+pNXZHbga+jFwtjgf4Whrh2PNZcHDTVeO0NzowcENTGxEPau0OKVH75Mh9oPoOLJ0m825BNrQUX/1TZYADP7euurnVVsCrZ/8eou6C+eb5n7OAo1VhcPGmo/0QeadOlzUqjJSb2Qe1W88ucqwkioJ6ZCcD6SQ2t98mf/tfnV82br9euvdnYIyPUd4DrTJ4CfHCVUhh/hBAsfu4OaaIpyXa8bnOgjI5uVRQ9q83ikDxpZWi19/i+bW1uvX7/eBJbbGCSmWT327Mv+86fPvw/Ps053zUOFmnQjYg969gM1ic5rCpOWAa91JReMPajtKNSwyGv2nCXW/rx17If26upLoql49vrZJlkV2DwZhhqvjAcMVUxAnWw1eVdQGb5KZHSR8J3Ikc5cuqY63ekUqPKNjq2pgrX6q9dfCaplN5qr66svt3dm/5OutGyF1grla/ERyAFDTQ67K4yB5H6hFuOjNroKkFg+pcY2HWoHPUqBWvouqxVVfXWuvLVlqSCCULT4bLbjbCahvh8fMR4wVIZr5m589CaEynBWKjAqvzsuSIcqovfZUEt/tHS1WOytz+18daygw2AVhLDtMDT1o26s03jAUBP+brv3fJ4EamJyL4cUrh6v/BnafqXbVK37AROq/EoHpmp5Z3t17ofXX9k1Xtco1GKBLgl+Fb79Z5nYfNEBQy2n+4IfKNTEwK1rJrXXrZTpUKW33mMq6g0bFFNwcC9/vf1fW0++LdhZUbVEMWvPEU19/SJUGCcTPggHDDU58p9ot8uuoTJaxESSzNQs+uVs5FkeaqW/iKCXFu3xf/TjWql098bai59++su33/7lyY9ffPHFb8PtG4xS47PFhw/1UDR1hFOPK8FALl1TuTKrTyWviRYYUQMznfsTHfPjESqVwDPFu/1RYnhz+NX/UGwql7JkG4rXbzxGQLXRtSTU0ncdMKjtbbxetX0jrSMbQE00/kfQUNmHBJXtJe1HW0u/MYCqoY8S0ORXtqiq2XU8hNo+MZbp1NR7KL6uccBQk/Mp+xr6j4KamI0OS3iWdQRUqfJWUlGf7IiCSgzqzCQeqicvJoY3h95PrexjNnU0VPbeFSK5TGg6cARUrpowqvL3r7d+4J1ZaPrLkzCFkX9i9f3QR1T5Xe97DMtIqErqfrdIJkZBTRhVeQP3mTa/+fTpy6/vTsAUuv7JGaMDhpqco85l9oaTykioqV5oUSeLUVDV7s9iUD+hvfunW1+eKKVwjMjJt5JLxYc+S7WbXU9JGQ2VazOpxvwBR0HlZo5H26INOrY/9uw36zshN4pUnZWn45Op3MHPpzIWhCcJME3GQGXu6cnF1m9GQq2hd6PL+q6/7/8ztkNT0SfTpwg/Yqy/H/7Mf3wGd1cyBiqzXxXvb4yEKqDoSPXkVxTq+tz66vb614SqLF9Lm82a2nirnkz14a9R5UY6546RcVBZ3Y34mthIqFz/+HRUVQnVp9DxX52dm/t5CTr31zae/SjLGyymMJxiHB+RhDrRyRQJR5FRq6l79k+ZAOqYxVUso6FaKNpUyVM/bh3bgq7/jqOvzu3gev98c+v58//LtgA5llPDuGV0tqjxzow/gFHiuAFEc2RYI2U8VDXmNplM/2io3MzFtXiv6vtrWFEtAYZVM3dl+dHmN1ufMfus8iNGM4V99OIxTjKpnCwKf4R/yB4qyXWEqIMvSt4wBmo2MVSVZXltfX1bVIWCMfdPpXf/efP568/YRvU9plODENe55PiAIckdrb7RYMzJ7WNFZQKokSXrPMO5egxUyYirKuZ69yc+i6muz/1ubfrZ5rufsdYIQFGZWUusKU9UWRPncIQKjHUUxJ5XqSeBqoSm/FkxjYEKQwjW/H/pxh9tvggWYP3fP/nxD6C7jJnXkx+iIjPZCfeDSUZAiToequEMj//Ru3NGySRQQ/WGeZLTOKhc7zhrUVUu3fhLVhdUXvzzj7+WWd1/+VpadzHRsZxgBCQl3BlCQzXWbhtUHRHaKJkIKtfwzodiehiNhaqjHNNgyqVXti4I1p+3/8Q8F+DExXyKM3PCQ3+Cliox5q6EobE2pxyUz3+KeS66wszjWKgw2n2X3Q6VXv3QLDz/5dwcsz/1s9QJ+ASg8VtpGc4M4Zlo5pbwPVKdEOpIGQ9VGTLaKqKMa1u/2dw0tp8w5lbka3G31ECSx5SM7akmdylFOxbMySNU3YtdPRqokOL3mGdUyGtZe+b55ucspmsXRxyRl9Cr3HD0tgch8URcueOjHJoVYw99gCOCCgYgua6Cyb3K6uWdXzBNw8ixZ9IEjt6gIxnJxb2YGU5MDVD0qL3rTSpHBZWbOc5YApwqPVEb28zFP/mjkdvtGBM9o6qqMpOcMkmsfDFGAKS0uia7X5cUNwFHBlXNX2T0q+5+16nOvWAxfTex2B+VVnJOEs2kZZ4fMoahyd5hyqp8rttt1cZyVcXG7FFDhc5usrGSNxxtfZ3dSA1HNxGsczHyqMwY1Ep6i7HxK88Kv5yy0oHPT+mWbV1JPiMpis7b5gzucHqTXkcHFZrfi/EF6dJPWm/nFcPd4tHF4bj5DIaq4kMkZpzw4btSkTcN5tld7BnYavoCMjkmtT5TbZtmw8HSMNvlasvIk1Nn87lMbuDZkyOECmPvXExXS43y9tdJRZWvXayM3RyS4pYAeczVe/2y2TDL/d6wm3L8adpW5tZov5wcPuC3S4/4xccohc9RCuxJ/FyqvUCdeHazFrMA8sn/2P6YwfTdi5NsuEk5aQzvp8uT86PwUccpt3RTl6DTLMBYyVU825A4Qe0wNRU7AUdbK/nFiwRTeer944OJmtv+Hk6OdHM5Yi+vs8dT6QJFTRzZc7hQYRBwMdKzSh6uJp/8oGtMtj6sMNr0iaRbH2Ww+e5egs1V/HJKTKEfMlROyxx/f5Rfirz2IepPOjTcI1U0M2bw1d+DsoZ6aInzUw/VppIUz6AP09ejp65d3M0RG8IeTjvMTTBLYld2a1nCflDVeFEfOlTcwFy8xnaekDc+6A5258Vg7vasU5SZZOFVaaPdVYKQKkgHstdlN9Ufi15H760xrOkUtPrl3Q60rV2dyltB5oQR6M3dnKAcHvMmp8OOQFOhLE10/P3YQECemv4Q1ffial9DE2prDjFHXKnZansnI46XsM1KHvZxJFBBuWfQW+9vBNoqy9M/O46cvR1aInV647nmu6je2GX4SqdVmeik/1DTzzrm+yiqP5GsgS6CtsqulgLS8j4c7fSGMeKnOAAoMsw9LY6qdjU38kc+CNKQosbdJPYKdW/+Ily2ji5+tHZSljcevXccVfdxaAEWSeu0gx+NccX9zZheIyvs3TVKsQrVihdwzpVw8Jmq7StqscL66Zc9rCBqiUAm29sh8T3U/fD9D44j1N4nUk+KYtYxq/3WDJZWv2navLXXg5AiIul8zezP9Iw6FaMH4VfbTpbX97Pf+lBENw30Vss+kHwfiUiu/LXTMUb0/fgsv5E38kbeyBv5OxWJsUT1jyHZQmguVHGS41rL2X3WdWesh6/gtIxMvdVgNquSjZ3Z7b15tGtOYliSnXgTt1Jr+3OO2UJ0R22tMOm25X54pUVASb9UE+0eaoF4iI7qKDkwrDL6vTxiThwq2BVaSlv3GiPZ5EbYzHDCZxVIlr8y1EcRR1cdRj0TBlONQk0OAPcMVR0x0VpFdZ4EKxqMcvSgpj8/SrJJj8X6eHc7KoWwk10/WuImWpidMJixUJU9+OoreBQ7AmoBzfgl1WOMF/9qUBthv9w+MvKBQkmD+sFB3bOkQ1VRTgl9QIkb/opQQ0ukfVQLuZ+JyEb7hapqozRUKUa+FjT3Ynh8LKQu5DQiVs+36oLvrxuDqsYiizRuStzL14cKN7qK5kONPesF790Hpj4UUx8VQ156TaT4UAWtGE6RUlSjJjIJVTBszq4jhGbJSkzN4DqG3w4XDAH/tCR2I2kRK541JKGPBhKntCv+xY6hqb1edzg72+z5uWi33MxLRsSXzSqQW3j8w7/dPnk+ArWAJ8sMz9Zl8W3DAqcZJHXFahc/FV6Cd6GK+MZMm+TWhZo14NIgVtQFfDFTxpCas8OF3qyvV32ktP2UQpIkF2oHP+HmtDHLCVUcgBnGmoSqIqeMTJ4vUNfoBpLU4GeWUQu7XaE2zzcq5OsCKkKmTE7JwDNiI+Ne1IVyFRnlsu2rq+K3SAJiNMZlVHd43lwgShyCqtRRPyvahjvd10T1AtyG+jqpmTzCKTVR2OmIQrWhHMRsGZHToijUKurVxE4LhZ0UFAP1bJEvI7wj0Sz3ULXsQweoul+nbGS5UPuoZYuiQydkq8hCMx0xW0XhbUYsqAO6jq8McMMPUCEcV9tFaFWUfF5z01PEiy8t8ssdZbpPEi4KbutPq7/hWUzbz7jF6Cs13GuCgcMJQe277ZhJsufdpgxbGKqKaEqLg8iaVg1HPuN+aHpQHbd87XB/o+829xrdOtKIVn+FG3q9qN5QotW/4y6eK7kKvDa7bgARk8aC6l1q4AxiqFmvp1GFSBte703D2lNDC+SDt8NWxFkKdakK3qbUmW6Q60RHUvG7gCoywlB137AOFiQfFUkkj12fXeNihRo1AtXyJvZbGBOGKiGvA1oOWiPLb0RoSccaKgFKgrIoQgQUqpFzvzZx5E2vhITwphgWVM8eZ7FyYaiS+wT5Pni6v6AAVFpwXbctIIOyEFTBrbda0Gx1klDtoJltw7MBVB8buaUWvg3eBjrXCywKgSp6amA5LtSsv+U4qNOh4Lk6VvYEVK8Lg+FSqG3vYZLJpqdhUriHwYJq+slzoULkGsVhhRt1HGzNrdXNsNNvuPPvmo5GEA9DU5tB5njAEUCd9TfSq8CqGtTOLEDVg666GdBwq/8glC+c4fKC3+YERy0PgrIgOpmAys0QPznJqHOcEu1S9SlUr/UdB9WjFkDV6bUWwm+bdo2I3SZQaVGBMc2ZvBtDGKqrM91giMcnO6CzgcswVmkfqlSvu5HVHKifMxX/CdxQZVHb/dLuh8usRl6hWfJGmTjDrXzBvbmW8/OPAm/FDjYYSagdUjlI8flQ9U7NbCE0IVQlDSpXx5ZTxdrIo3rLkxnNhwp343gMMv0SGaaSpFih8Z+aHEMbYajtAKqQy/iRtRzOCHZ3agRqL5yUCFROwAvCqCl6UHvdGf9mv9cUajJ5NlSF9HxI14pCVaCv0Wv129lGOtRyGKqeCpW0Nw6upHr0NLRaaNJBsRp1NCzGoJKK3ww1q0ouMoYSDR63rQGtkKYqw0iNC2kqhcpyFvE7/5KabdPhO9HUAePeoK+YpqkASICk4Pvchgq1hSDnbKhm+MgIHqsiEyppb4hrb2z0WYttWc7i+CNQacMZXlVuRtbcGxBLNbCpYsSm9iJd2pBN5QGoxdzaGxmmSlUMHme4ytpumwlIp9hUiKRGInOhBh1vJx1qxMC1MUUmVNoTJiyCymvDOMSFqvU8/cWtaHSWCixxVKesSP2vQwSR1l+LtP5eLvWqBeH6t5XhrRQomhPsziJQnZ77WcOh4Ax3/H6yUu4EofikDWbrDzLogT3GoRGoQZPaToeqhCY3FISPdWdDBZNj0gDavm4PB76mCn7+6l0pBhX6DP3opEkrNC1QwHZNCIbV3Xq4nxp0QDHswBoLpJ/qNwjKQlBMFKqH0Ieq+I1SJ6gowTiEWD4mVAiK3kWg+sUgjGioIFNeoQo9Yi7ZUDlkDKh9V9GC6mYzG1T/qptSHicuClWpGLH2XoGBruRFTzahNNxeOHQixMiIquWOqHjSJzX9EdUshqohuukGKnlgxNwulbsdh3QkSYZNN18aClnXxIgqCVVA7qkMBGrWzYowyIyACmxQu6PrHdeop0E1/XlwPPYX9VqP3O5BFQaozOsw2B4Gw9SeZgluDPFDsOsoY2Z1HlroetHNvOGIfAPFx/4wbq12dBhbE3dtqY+MgiU2vLF/By00LL1QDxtXalM7KO/oes0gpTA0KKTZmi62USbc3zFgJG/hBo1oNgsqlCstBdpQ9VA1q3fKqCyiJg+6xIbK8QZ1LjJ4F49n6MWBhSeJKFSt7jfEWp/cTpLR8TrZuKsBQvxVO3WNsqTE9WQfSiq4Hk3+Clh2GMz9KAPMc4EUrkIPR/Co2RX6SaTmVZ8lxyaEV7PEIakzFvmmTt7P0ppfC1IYSIEE6HrzFeqh1qzt7nnO1ikQpY4ri0TyOStyUhnlONPwoPbjDl6KxYu785EqaoxFFjXmHSO4xa4zj2TQRF6M7JqR1JQpXCG8Pw4+4VhqXoWXNFZSUr4RWP47SjEl3jRRi38Dy8DtfR2fGJJizQ+omthf/N9LlD3/DGVc9FBjfVBh/p2KuZ8j6aLSQjVc8xQeHZTy/12K3Z/Z8yk/SVFaKNNvtnKROaj/ftIZ9PZ1cnpcLHN22Grv67cY/nZk/s6ZO/Pxi6eXyJ9TsS9On4rdF78Bi3TnzPJN+naJBCPFn5pcvABYjfLpc1hCybi5NC64m+fIHOq5Cdr4pbGBjZD5W+eXL52Ns1m+hF+lUizk5cex+2RG1I8vLV8tnSZvz1zFr6dLe+6onLlN0lhilB23XLoKQpNBiu3O5XHBzZMMnbs3QXqunpk8lQl55xa8lN6hH6R5N/XL58nHey6z+VimpHk3WWeXpHh+7+AAz5BC4c6QlPlQg2Ck4C37XSTbKVAv+W/PEqjnFmNPS1w8dbfPeC+RNHDBE7GsJi5MJOcvwMspWkFP3bs0tUwTHIF6+/KtK+TNHXKZO3f20j36xK0rl++djwWIk3yqRN5HoS7eurxIU7gEEdFynF+8/Pg2ffDq2cfu18vypSlar98hmpgCddF/G4G6fPYS/czdhtRdjhTPnSl4ofVvCW67QLNze/ExvTZ/6+rlElX+CyR9N/GF3evs2WX/7XzpFLdEK24E6qmzXkLcfJxd8qrarauA7HQkwFs4NUsUQwTqO/DwJZrAW8vcTTfE85xEbcgS3PX4Ak3HklcqF67QCyyodx6fOneOlnoEKqTuDNWBxdtgwSIG/SYk9tQUeXv1AiSMvDsnz3NX3NK7AzGT1J65QJN+zkvKbiQElWSemqcI1DO3l5Yek9tcqItXbnpPL9H/pDLRnLtQCekI1MVlLwBy4ewdkqHSkqtKF6A2nyZP4Vy75nwkVPn2+fO0kKLVn7t5iSo/jnEx2kpeeodz7TAE+44LFTJ7wYUq+frgQoW8TKXTS5FbmNYSiXmJ5DUJ9eqtK1eu0ss02fNXS5ddFVniJAr1QqlEk/g4TVMf3/HaEqIhi7Q07zwu0Up41Tcjy1AzOKpho6Cm2dSlxcUrLlRIyuUo1OXL7s3czduXzwRQz6RBlfYC9QrO95WglZ5iaCp8u0StAk32aU56Z4qACqDOe5p6BXNwq9h4TYUW4vQ98g5rKi3cU/cm0tQUm4qN2HIq1JslrzaDJZo/LKinoKK69g3bstNpNjWkqfNwz1IpBjUUINiGS7SKRaBiaufJdensObd3Q6zfpWX6HLy74IXvWrYI1JsxpVv0TU4U6jx3PhUqt3jWrf23zkGnjLw7eKjc1dKiWwHBYt++Rxtlt5/qtv6XLl+mdRMqD5Z3SudLtPLeS0KFAM+fXaSGMgJVurx46TGFcEq+fZZaw9NnFy9fphdvw1v67p17t0tEe6NQz0VbjDule/fu0Uu0L3KOpu7K2cUztMRYUJe9lmu5dOnqWZLbcVDlNHQj5OZS0H303rpe/V535PTpyGVu3r8vdJMv80tefyAlmFBE4Ys3/Xfz7HQE9Z1+BzIf+t5L3WnJ7XfiC4nU+RdAy6XgtiCiSGDMDP4jyalzf+0UvJE38kbeyGGKYLb64X2DvGNxhfGbAkG0RgE/V3QKIIytQU7aDzIKtu0vKmqOLXFSzSlyTpAK0WEvR2gkKurDkHVGnT8FwY7PwKGJilAXhX07e4gvokl+S0VAiPj50fVsM/JdFrXgf8pWPnK4h0fNxL4pEKEGV32o9ZQzVMxQVGn34LtM+L+P39jZt1RRVdFC/hQKAOXZP3EQkw5qkjXTPuo7jUbUE66NGlwjbatVGYm6v4pDnIx4NJSKnWDFIK1Q+6jqRSVUUn6/Azte8ZzVOfIlHbFdbtBkU6cj7Psk1cptnWzyJEUtFcptrE2ak1V4eMO3y16F0ttlqPda1XVbrBOtwzdJvMgVeZVvFOuoIbVQp4CPixGcMj58SOOFjkmeLyPNd+dXBnTrQovTLZVTao7C84qODKuNjQGkE68liqJAji9SvB/O0hxeR3VO51UItshJdtmEiCAH2LvN6qIOPCJxRbOMz6nSecEuH9jqZqo4aGHoKoNNtvS1erpURxkENaoAOtRCvNRFA/xRxOcHQVWqokreBQGP5JABN1WIi0sRLQjkamQ9lasAAAVOSURBVBVuHuA9N6jfg+8U1F0AwyJB1R7imtBHs67qgm3wvZTo033kcJguRAn/BBstZLCji4m6GcBdRPUKSS0EReoGTVSVww5Ts6gDSc8j0NshGuSh3kG8Q6h7eMdRDm8qyqNK5fDXdyWcx1la6GXP9jiQSJvQqwFQFW/fKUDNrCNHzyNbQ3XF9R0D+6ArdaRrLhgeZRpOwyoDBPyQsdCtWjwyBFB5VUMVqQpftJEtDRZyTaov8I1/yKGN8u12O4csYWFBqCGj2AQNxLtKmsiEWiQIKKd0wOYTl7kOyhechgjsHX0B2QLKC9hSYD1oo0IWjJZG6llV6qA+JJ2HBkKE9Fpqd5KDf/cHVS9y6oAiyXmu13UkchakDmFcXbBLGuShUcSKXEdFE8gIFCpxHJ5FuueDRRsP24Dw+ihLzQkuITC5EGBdyYOSmZiApywd7B3FWfTUI/p0BUkWKD92KnTgO7xdq4WyNrxVUEZqewaY3pzV8F6zIdItaF81lCdJd1BB0AT8S7ugFgVg7GC+kCIe0oD32x76OLVYmEVdsgdZ8uqhgtveGirjvzXUVxA52suuYdf+Sl4yyEfSR4D0ckBKdVxr0Edty7L0bgVrjSoS1FWwak3Im4NMjYYkZr0ehoUqtQpS69T8GKimKDVUwVpONK+NC4aGVaWeea7RJjc3LEuUHLLxABHXzQ6opddtsEywAm24Xce2pIbTB0VdIHdNuht4zwJGcbZM9UwjVkrTFeI/DWWMS7+Majoa2DW7JlRBkXWoVrkFBz6SOtuDLGIFdp1HwVZYHPW/xlfJrj8JV4MhVd0O6kFIBcn0XAObqAYxzNCDsmmhtiH/VZTVce+qjlsxAxJWATKNWq3GK35fANEGH3vbYv2D0CEkB9/OEUdOVO6hjoAWFHhEKUP6hC5SWvDX3M05tXsSBW8udLctitCXwVy0DsAAg69hKHmk47rL6bjEdaxuAr5Ns4huDyFnNmS/TnXcbTywXzA2ZDijZEO7ilsghI1zg5MsjVg4LiiULnU5tUg7OcAmF2nYpAtuwWAjgzWwaOHydjXR3Sffo4kC01XEqcjC7Wq/zaNBES5pYM85akss8hf/FE9voh/w3I9o2MC40VhQrICoDv9NUMkBN4Oy2ALYkFCsfDmaIrJ9kiqMNOgK2OAJqEuyCo0H/oN3qeI2nFjOLASIVb5I6qgN95Q55DkClsG4AELPKbVHTI+mEpgmNI4tUjC4o0vtuVbwul82mlFBJGzvByiLH8FFipNeQ1Vc3b26gk0ThtnGrcJAkdCheyFi9/Om12xUUL2Pu046ypl1UJg8KopAUEcZ0wAcPdQHy1YEXS73XQ4tVG2jHIAzXEYkyzOohzc7k9YBj7Ech6huC/4PTbBwuj+8gv5QDptZd+BgEg2UskAXhmDtLoGpkTZrgJpNiKUf7L0lnsc4BZBm3L1oG0Qt82BMdeiFOHWwVDgZ2Gq1UasNseCxHZjxQ2YKypUHqu7GBbWfXyBO2vYADRyu2GpK2RaM2QsZlAcjqGdQGXOy6qhLx0+cAJ3MlsrZLZrVcouofDZfKTT7itgy8S39Ie/A9Rq+x6ygQZbjW76POj/sDjrtFqn+VfyHb7VpcFXUAiuhtFqcUu0LnNZDC31BKrfc7lC5j4Xn9BxyqlVJ6i/0bBysk0PYP7sMVOGjNlPX8SNStYJ6Oldo1SCCwzapWCTWh1gNIftoFLxJu8r4djeSeDQlLEHBNSc8QE3rB0mxrxX23X+b0/1gVgu5QzfyrkA72egfoGfn36wU6jlj0kO09i36bGa467PP38gb+QeU/w9Ztqv4KJ90yA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AutoShape 24" descr="data:image/png;base64,iVBORw0KGgoAAAANSUhEUgAAAVQAAACUCAMAAAD70yGHAAABxVBMVEX///8dHRvjBhMAAAC1tbQaGhgVFRPAwL+jDxXs7OxMTEvExMT8/PznBROenp7i4uLjAABycnEPDwvWqkf09PRoaGcAEA1LTErm5uXECROlpKTUBhIKFRLe3t3U1NM9PDmGhoUyMS34yMqPjo1sa2mFmqX86uv+8/TMzMtVVFGqqqmZmJd8e3mysbAFAAAJCQREQ0DnS0/ujI5eXVvlICn2ubv619npXmH0qq4pJyPxkZUtLCnhbT8AGhfpU1jiOCbnO0Lsb3TufICDExfiVTTNAAD97O3xnZ9PWV7mMDfrZmv1tLe5CxTbAADmDh/iLiLhd0ThZjxebHN9ExcwGRhqFRjMCBM/GBhLGBgjFhRdFxiWERbmNjx4W2KLQUqHS1GYTCaHbiqhgj2wjzd6RDtmVCZyg4x/aTaNKS99kJpkOj6lKC5dd35fRyZ5RiWAPiSCWyGYkYN3ZT9lWz91bjOwAABnUBWtKCzJpEmEfUufgUx/XGSwllZYQERDPiSITig6Kx6WdXaAKzGDUBaijIzgjk+pPiOebDZTMR+wMRpwZEmnYGEcKx9zAACHLh2bTE4kNEBAY2d6Z3COgFlBMgycaGmmlmBm4hxoAAAgAElEQVR4nO2diX/bRpagQRVJCALAy6AF08FBk7JAgBQp05ZFU3Z8R7blS0nUSeyMY2ktt9rO0Z3ptjeZTU9605ne9E6y0z09f+++qsKNAkmdfYzfz6ZIEKjjq1evrldFjnsjb+TvR7QszxBhgielxFPaLuKVNLHjtKstA0tvpl8tm06H12MRs1O3m3g8EeOBqO4XfPaARAxlroUYwk+QTCHxlDNR9iQ161QH5IFuJZ/P5XJ5kEqlSwOpVx1RkLybHVbqupOUeVRqiUA67jc9Vgx7kX4oOmWQy8QFiayExUTIxB5EhfEPKaKJc1FJxulJrgLfG+WaTh8wUfKWSmuXSDm1G48QZd2vZt96NH0A8uh4NRyhnUz2YUG1mhXUzafyDCQPZAdE8ZUhg7+vZpPKTCURRAD1pHwAshGFyiVV9VCgCoXhKA1NSJemssBQ1VxFHRlVXByG3oSgTrly/frbU77cp//ve++Dq/gFbrwP/9/2HpBPxKAmozwEqGo7j3ZBFKRCU6kwoGYq/RFRJURLVH4m1LdXgNF9+eE9jE1egT8rMqEnP7g3Jd8jOB/KcHVFXnl7RX7w9vV7Kw/vp0AVDh+qUEaMjE0Elesnqi6Oq7YLqD2GxWFBfXD9+sr1+w+A69sPSr+/voKhArzr8MWDtx+u3J968BBDBbIPH1wvrQDV+/evp0BNRnrQUAuou0uiIagdlqpm0OQGoMEKgAUVAF1fuf9wSr5+/YH8sAQKiaFeB7UsrTwE2wAEMVR4WSk9mHo4tTIKqhnP8sFCVXu7rPguVLeKF5lQJ+8BaOxCYUD9/coKwHt4HZTz9/LvHz6kmgqXHkBdXwF78ABq/tTUPYD6cAXU9vrUgwdp1T/Z/h8oVBtN0t4nJe9Cldit2yQdOPK4wYye1VCFRJ7CKinL7gfWDdGPCajWIUKVqntS0zBUgx0Ammxgxaz8Y6ESUPLGGhMo694E1EQFOTioSo+dp0mgehV8lq3p+d4kTPWU+GNQ5SQ8eeO3m6//7eRkVJNQE1brwKAWM6ymO+BS6Xbx6BReKzBeTYE6k2I+UGN8IiXGeJEBVd5IwJO/3zoG8m971dRDg1rMp5rTXB5g9qrtRsMpOA2z3WzVu9Hx61ioOaSPTSRrlJuEKt/Yrp6IUJVL378+RuTHpKoyVPvooArDNBwwCm3VLCVytyQJYq08BLJ5EnB+ZgzUTN4Yl8ZEa5ECdWOn3LgbYJJLa19/SZke29qI0oZP16AZ2zhx1xuhHilUpZ5S97vdqiixA4VgLac/wEOF8VAzyBydRCmexDSoN7bL1rclD1xp7Rdzcy+3XKqPwlDl6Q15+g+yfOPlzuonL15Nr01Pn7hbOkKoLXaPv4LMcR13xTIHCI2HmhljAMrpY46oTS19/dIufl2iSnf3j+L63NxcizL9oRBWVXnjm88/e762dm1ubv1pH+7a2d7Z/unukUFl92VyqDnZWEg3J4CaN1I1HoQf0fOINVS/3lnNqt/egMpcWnOyNRNTnd069vq5yc99V4qo6tbW5tM/PHr+/NnWl6ur1XLDXN35ST4iqOy+THc4yfx3VEZAHWkAlPTKn+hSlZ7MVbNF8/+cnP62w+tqsb0zt/7Ns61nNUHVxRdhqj9uffPs08+/sMVf/uZXakfI8mLj47WjgsocyKC+khZcuoyCmkFW6nPVURMO8c7/3e2dhvXplpnViwKIbqxutzafP+tpRZWv3fWRbnzw6WdbTzenf90WhE9/I9rOT69OnIQm7migMqYwxzcsbBkJNTdIMwDZkcOOOFT5xdz6p1vloirottlfXYX6v/3sy/Wdhlosij8Pqaq88c9r0x88WteExtb/OFEqHWHrL7AGp5P01hkyEmoGtVOSlx85PE4MU++2nm21VFVvr6/ugEFd3X6y8U/4r1Ys6p1AVUHegy7Xx+uiak+X/CbsSKC2GVVvb3o6DmpaYkdWfgZU+ZOnxqaur+/svFx/Wf36xY0SKC+07gW1qOoRqzoty2s763rRDKE+CqgqQ1G7u5qtD8kYqLkuywAwVt7GQF17OfecL//832/cuFsitVo+sTO3s24AVMuJdACm5F+8XBX0b0tHC5XRncrX99BGTQI10y0zEjdubiw5S3V3e277f39y8oPQABRM6852TS3q/FpkBHBibrstiEcNlTEFOqKZ3i3U+NQLw00hvgaTXNtMQJVf/Ol37372+RfBbF/pY6j/c1VVLWbDAGGoMAcmlT9iqIxedzelPdkD1FyrHo05l4t7V9RiCcj1xkOF5qf0+dPnm59986534XcY6jqvqtnajdDMwI0dTNr+7mihNpODfrR7r5I0qJV2I9YIdRMZiiWt20l1ppgJTVLLJ54+e745LfsfcT9gzlRV0f4sMADyo5cvbaF4xFAZQ5l9KCoDajLB2cgT8ZXMfEtNLMMxoMprz7Y2t54GY/1SeQ43VUVV++Xr//nrktspLT3ZXi045e0Y1ObhQmVMuE249jEZ1DLXipvMfLgiJAYeSE8vhtbxDY/MxrXpR5sf/fZfA8ov1nFT1RHsY//y1er6+pNXZHbga+jFwtjgf4Whrh2PNZcHDTVeO0NzowcENTGxEPau0OKVH75Mh9oPoOLJ0m825BNrQUX/1TZYADP7euurnVVsCrZ/8eou6C+eb5n7OAo1VhcPGmo/0QeadOlzUqjJSb2Qe1W88ucqwkioJ6ZCcD6SQ2t98mf/tfnV82br9euvdnYIyPUd4DrTJ4CfHCVUhh/hBAsfu4OaaIpyXa8bnOgjI5uVRQ9q83ikDxpZWi19/i+bW1uvX7/eBJbbGCSmWT327Mv+86fPvw/Ps053zUOFmnQjYg969gM1ic5rCpOWAa91JReMPajtKNSwyGv2nCXW/rx17If26upLoql49vrZJlkV2DwZhhqvjAcMVUxAnWw1eVdQGb5KZHSR8J3Ikc5cuqY63ekUqPKNjq2pgrX6q9dfCaplN5qr66svt3dm/5OutGyF1grla/ERyAFDTQ67K4yB5H6hFuOjNroKkFg+pcY2HWoHPUqBWvouqxVVfXWuvLVlqSCCULT4bLbjbCahvh8fMR4wVIZr5m589CaEynBWKjAqvzsuSIcqovfZUEt/tHS1WOytz+18daygw2AVhLDtMDT1o26s03jAUBP+brv3fJ4EamJyL4cUrh6v/BnafqXbVK37AROq/EoHpmp5Z3t17ofXX9k1Xtco1GKBLgl+Fb79Z5nYfNEBQy2n+4IfKNTEwK1rJrXXrZTpUKW33mMq6g0bFFNwcC9/vf1fW0++LdhZUbVEMWvPEU19/SJUGCcTPggHDDU58p9ot8uuoTJaxESSzNQs+uVs5FkeaqW/iKCXFu3xf/TjWql098bai59++su33/7lyY9ffPHFb8PtG4xS47PFhw/1UDR1hFOPK8FALl1TuTKrTyWviRYYUQMznfsTHfPjESqVwDPFu/1RYnhz+NX/UGwql7JkG4rXbzxGQLXRtSTU0ncdMKjtbbxetX0jrSMbQE00/kfQUNmHBJXtJe1HW0u/MYCqoY8S0ORXtqiq2XU8hNo+MZbp1NR7KL6uccBQk/Mp+xr6j4KamI0OS3iWdQRUqfJWUlGf7IiCSgzqzCQeqicvJoY3h95PrexjNnU0VPbeFSK5TGg6cARUrpowqvL3r7d+4J1ZaPrLkzCFkX9i9f3QR1T5Xe97DMtIqErqfrdIJkZBTRhVeQP3mTa/+fTpy6/vTsAUuv7JGaMDhpqco85l9oaTykioqV5oUSeLUVDV7s9iUD+hvfunW1+eKKVwjMjJt5JLxYc+S7WbXU9JGQ2VazOpxvwBR0HlZo5H26INOrY/9uw36zshN4pUnZWn45Op3MHPpzIWhCcJME3GQGXu6cnF1m9GQq2hd6PL+q6/7/8ztkNT0SfTpwg/Yqy/H/7Mf3wGd1cyBiqzXxXvb4yEKqDoSPXkVxTq+tz66vb614SqLF9Lm82a2nirnkz14a9R5UY6546RcVBZ3Y34mthIqFz/+HRUVQnVp9DxX52dm/t5CTr31zae/SjLGyymMJxiHB+RhDrRyRQJR5FRq6l79k+ZAOqYxVUso6FaKNpUyVM/bh3bgq7/jqOvzu3gev98c+v58//LtgA5llPDuGV0tqjxzow/gFHiuAFEc2RYI2U8VDXmNplM/2io3MzFtXiv6vtrWFEtAYZVM3dl+dHmN1ufMfus8iNGM4V99OIxTjKpnCwKf4R/yB4qyXWEqIMvSt4wBmo2MVSVZXltfX1bVIWCMfdPpXf/efP568/YRvU9plODENe55PiAIckdrb7RYMzJ7WNFZQKokSXrPMO5egxUyYirKuZ69yc+i6muz/1ubfrZ5rufsdYIQFGZWUusKU9UWRPncIQKjHUUxJ5XqSeBqoSm/FkxjYEKQwjW/H/pxh9tvggWYP3fP/nxD6C7jJnXkx+iIjPZCfeDSUZAiToequEMj//Ru3NGySRQQ/WGeZLTOKhc7zhrUVUu3fhLVhdUXvzzj7+WWd1/+VpadzHRsZxgBCQl3BlCQzXWbhtUHRHaKJkIKtfwzodiehiNhaqjHNNgyqVXti4I1p+3/8Q8F+DExXyKM3PCQ3+Cliox5q6EobE2pxyUz3+KeS66wszjWKgw2n2X3Q6VXv3QLDz/5dwcsz/1s9QJ+ASg8VtpGc4M4Zlo5pbwPVKdEOpIGQ9VGTLaKqKMa1u/2dw0tp8w5lbka3G31ECSx5SM7akmdylFOxbMySNU3YtdPRqokOL3mGdUyGtZe+b55ucspmsXRxyRl9Cr3HD0tgch8URcueOjHJoVYw99gCOCCgYgua6Cyb3K6uWdXzBNw8ixZ9IEjt6gIxnJxb2YGU5MDVD0qL3rTSpHBZWbOc5YApwqPVEb28zFP/mjkdvtGBM9o6qqMpOcMkmsfDFGAKS0uia7X5cUNwFHBlXNX2T0q+5+16nOvWAxfTex2B+VVnJOEs2kZZ4fMoahyd5hyqp8rttt1cZyVcXG7FFDhc5usrGSNxxtfZ3dSA1HNxGsczHyqMwY1Ep6i7HxK88Kv5yy0oHPT+mWbV1JPiMpis7b5gzucHqTXkcHFZrfi/EF6dJPWm/nFcPd4tHF4bj5DIaq4kMkZpzw4btSkTcN5tld7BnYavoCMjkmtT5TbZtmw8HSMNvlasvIk1Nn87lMbuDZkyOECmPvXExXS43y9tdJRZWvXayM3RyS4pYAeczVe/2y2TDL/d6wm3L8adpW5tZov5wcPuC3S4/4xccohc9RCuxJ/FyqvUCdeHazFrMA8sn/2P6YwfTdi5NsuEk5aQzvp8uT86PwUccpt3RTl6DTLMBYyVU825A4Qe0wNRU7AUdbK/nFiwRTeer944OJmtv+Hk6OdHM5Yi+vs8dT6QJFTRzZc7hQYRBwMdKzSh6uJp/8oGtMtj6sMNr0iaRbH2Ww+e5egs1V/HJKTKEfMlROyxx/f5Rfirz2IepPOjTcI1U0M2bw1d+DsoZ6aInzUw/VppIUz6AP09ejp65d3M0RG8IeTjvMTTBLYld2a1nCflDVeFEfOlTcwFy8xnaekDc+6A5258Vg7vasU5SZZOFVaaPdVYKQKkgHstdlN9Ufi15H760xrOkUtPrl3Q60rV2dyltB5oQR6M3dnKAcHvMmp8OOQFOhLE10/P3YQECemv4Q1ffial9DE2prDjFHXKnZansnI46XsM1KHvZxJFBBuWfQW+9vBNoqy9M/O46cvR1aInV647nmu6je2GX4SqdVmeik/1DTzzrm+yiqP5GsgS6CtsqulgLS8j4c7fSGMeKnOAAoMsw9LY6qdjU38kc+CNKQosbdJPYKdW/+Ily2ji5+tHZSljcevXccVfdxaAEWSeu0gx+NccX9zZheIyvs3TVKsQrVihdwzpVw8Jmq7StqscL66Zc9rCBqiUAm29sh8T3U/fD9D44j1N4nUk+KYtYxq/3WDJZWv2navLXXg5AiIul8zezP9Iw6FaMH4VfbTpbX97Pf+lBENw30Vss+kHwfiUiu/LXTMUb0/fgsv5E38kbeyBv5OxWJsUT1jyHZQmguVHGS41rL2X3WdWesh6/gtIxMvdVgNquSjZ3Z7b15tGtOYliSnXgTt1Jr+3OO2UJ0R22tMOm25X54pUVASb9UE+0eaoF4iI7qKDkwrDL6vTxiThwq2BVaSlv3GiPZ5EbYzHDCZxVIlr8y1EcRR1cdRj0TBlONQk0OAPcMVR0x0VpFdZ4EKxqMcvSgpj8/SrJJj8X6eHc7KoWwk10/WuImWpidMJixUJU9+OoreBQ7AmoBzfgl1WOMF/9qUBthv9w+MvKBQkmD+sFB3bOkQ1VRTgl9QIkb/opQQ0ukfVQLuZ+JyEb7hapqozRUKUa+FjT3Ynh8LKQu5DQiVs+36oLvrxuDqsYiizRuStzL14cKN7qK5kONPesF790Hpj4UUx8VQ156TaT4UAWtGE6RUlSjJjIJVTBszq4jhGbJSkzN4DqG3w4XDAH/tCR2I2kRK541JKGPBhKntCv+xY6hqb1edzg72+z5uWi33MxLRsSXzSqQW3j8w7/dPnk+ArWAJ8sMz9Zl8W3DAqcZJHXFahc/FV6Cd6GK+MZMm+TWhZo14NIgVtQFfDFTxpCas8OF3qyvV32ktP2UQpIkF2oHP+HmtDHLCVUcgBnGmoSqIqeMTJ4vUNfoBpLU4GeWUQu7XaE2zzcq5OsCKkKmTE7JwDNiI+Ne1IVyFRnlsu2rq+K3SAJiNMZlVHd43lwgShyCqtRRPyvahjvd10T1AtyG+jqpmTzCKTVR2OmIQrWhHMRsGZHToijUKurVxE4LhZ0UFAP1bJEvI7wj0Sz3ULXsQweoul+nbGS5UPuoZYuiQydkq8hCMx0xW0XhbUYsqAO6jq8McMMPUCEcV9tFaFWUfF5z01PEiy8t8ssdZbpPEi4KbutPq7/hWUzbz7jF6Cs13GuCgcMJQe277ZhJsufdpgxbGKqKaEqLg8iaVg1HPuN+aHpQHbd87XB/o+829xrdOtKIVn+FG3q9qN5QotW/4y6eK7kKvDa7bgARk8aC6l1q4AxiqFmvp1GFSBte703D2lNDC+SDt8NWxFkKdakK3qbUmW6Q60RHUvG7gCoywlB137AOFiQfFUkkj12fXeNihRo1AtXyJvZbGBOGKiGvA1oOWiPLb0RoSccaKgFKgrIoQgQUqpFzvzZx5E2vhITwphgWVM8eZ7FyYaiS+wT5Pni6v6AAVFpwXbctIIOyEFTBrbda0Gx1klDtoJltw7MBVB8buaUWvg3eBjrXCywKgSp6amA5LtSsv+U4qNOh4Lk6VvYEVK8Lg+FSqG3vYZLJpqdhUriHwYJq+slzoULkGsVhhRt1HGzNrdXNsNNvuPPvmo5GEA9DU5tB5njAEUCd9TfSq8CqGtTOLEDVg666GdBwq/8glC+c4fKC3+YERy0PgrIgOpmAys0QPznJqHOcEu1S9SlUr/UdB9WjFkDV6bUWwm+bdo2I3SZQaVGBMc2ZvBtDGKqrM91giMcnO6CzgcswVmkfqlSvu5HVHKifMxX/CdxQZVHb/dLuh8usRl6hWfJGmTjDrXzBvbmW8/OPAm/FDjYYSagdUjlI8flQ9U7NbCE0IVQlDSpXx5ZTxdrIo3rLkxnNhwp343gMMv0SGaaSpFih8Z+aHEMbYajtAKqQy/iRtRzOCHZ3agRqL5yUCFROwAvCqCl6UHvdGf9mv9cUajJ5NlSF9HxI14pCVaCv0Wv129lGOtRyGKqeCpW0Nw6upHr0NLRaaNJBsRp1NCzGoJKK3ww1q0ouMoYSDR63rQGtkKYqw0iNC2kqhcpyFvE7/5KabdPhO9HUAePeoK+YpqkASICk4Pvchgq1hSDnbKhm+MgIHqsiEyppb4hrb2z0WYttWc7i+CNQacMZXlVuRtbcGxBLNbCpYsSm9iJd2pBN5QGoxdzaGxmmSlUMHme4ytpumwlIp9hUiKRGInOhBh1vJx1qxMC1MUUmVNoTJiyCymvDOMSFqvU8/cWtaHSWCixxVKesSP2vQwSR1l+LtP5eLvWqBeH6t5XhrRQomhPsziJQnZ77WcOh4Ax3/H6yUu4EofikDWbrDzLogT3GoRGoQZPaToeqhCY3FISPdWdDBZNj0gDavm4PB76mCn7+6l0pBhX6DP3opEkrNC1QwHZNCIbV3Xq4nxp0QDHswBoLpJ/qNwjKQlBMFKqH0Ieq+I1SJ6gowTiEWD4mVAiK3kWg+sUgjGioIFNeoQo9Yi7ZUDlkDKh9V9GC6mYzG1T/qptSHicuClWpGLH2XoGBruRFTzahNNxeOHQixMiIquWOqHjSJzX9EdUshqohuukGKnlgxNwulbsdh3QkSYZNN18aClnXxIgqCVVA7qkMBGrWzYowyIyACmxQu6PrHdeop0E1/XlwPPYX9VqP3O5BFQaozOsw2B4Gw9SeZgluDPFDsOsoY2Z1HlroetHNvOGIfAPFx/4wbq12dBhbE3dtqY+MgiU2vLF/By00LL1QDxtXalM7KO/oes0gpTA0KKTZmi62USbc3zFgJG/hBo1oNgsqlCstBdpQ9VA1q3fKqCyiJg+6xIbK8QZ1LjJ4F49n6MWBhSeJKFSt7jfEWp/cTpLR8TrZuKsBQvxVO3WNsqTE9WQfSiq4Hk3+Clh2GMz9KAPMc4EUrkIPR/Co2RX6SaTmVZ8lxyaEV7PEIakzFvmmTt7P0ppfC1IYSIEE6HrzFeqh1qzt7nnO1ikQpY4ri0TyOStyUhnlONPwoPbjDl6KxYu785EqaoxFFjXmHSO4xa4zj2TQRF6M7JqR1JQpXCG8Pw4+4VhqXoWXNFZSUr4RWP47SjEl3jRRi38Dy8DtfR2fGJJizQ+omthf/N9LlD3/DGVc9FBjfVBh/p2KuZ8j6aLSQjVc8xQeHZTy/12K3Z/Z8yk/SVFaKNNvtnKROaj/ftIZ9PZ1cnpcLHN22Grv67cY/nZk/s6ZO/Pxi6eXyJ9TsS9On4rdF78Bi3TnzPJN+naJBCPFn5pcvABYjfLpc1hCybi5NC64m+fIHOq5Cdr4pbGBjZD5W+eXL52Ns1m+hF+lUizk5cex+2RG1I8vLV8tnSZvz1zFr6dLe+6onLlN0lhilB23XLoKQpNBiu3O5XHBzZMMnbs3QXqunpk8lQl55xa8lN6hH6R5N/XL58nHey6z+VimpHk3WWeXpHh+7+AAz5BC4c6QlPlQg2Ck4C37XSTbKVAv+W/PEqjnFmNPS1w8dbfPeC+RNHDBE7GsJi5MJOcvwMspWkFP3bs0tUwTHIF6+/KtK+TNHXKZO3f20j36xK0rl++djwWIk3yqRN5HoS7eurxIU7gEEdFynF+8/Pg2ffDq2cfu18vypSlar98hmpgCddF/G4G6fPYS/czdhtRdjhTPnSl4ofVvCW67QLNze/ExvTZ/6+rlElX+CyR9N/GF3evs2WX/7XzpFLdEK24E6qmzXkLcfJxd8qrarauA7HQkwFs4NUsUQwTqO/DwJZrAW8vcTTfE85xEbcgS3PX4Ak3HklcqF67QCyyodx6fOneOlnoEKqTuDNWBxdtgwSIG/SYk9tQUeXv1AiSMvDsnz3NX3NK7AzGT1J65QJN+zkvKbiQElWSemqcI1DO3l5Yek9tcqItXbnpPL9H/pDLRnLtQCekI1MVlLwBy4ewdkqHSkqtKF6A2nyZP4Vy75nwkVPn2+fO0kKLVn7t5iSo/jnEx2kpeeodz7TAE+44LFTJ7wYUq+frgQoW8TKXTS5FbmNYSiXmJ5DUJ9eqtK1eu0ss02fNXS5ddFVniJAr1QqlEk/g4TVMf3/HaEqIhi7Q07zwu0Up41Tcjy1AzOKpho6Cm2dSlxcUrLlRIyuUo1OXL7s3czduXzwRQz6RBlfYC9QrO95WglZ5iaCp8u0StAk32aU56Z4qACqDOe5p6BXNwq9h4TYUW4vQ98g5rKi3cU/cm0tQUm4qN2HIq1JslrzaDJZo/LKinoKK69g3bstNpNjWkqfNwz1IpBjUUINiGS7SKRaBiaufJdensObd3Q6zfpWX6HLy74IXvWrYI1JsxpVv0TU4U6jx3PhUqt3jWrf23zkGnjLw7eKjc1dKiWwHBYt++Rxtlt5/qtv6XLl+mdRMqD5Z3SudLtPLeS0KFAM+fXaSGMgJVurx46TGFcEq+fZZaw9NnFy9fphdvw1v67p17t0tEe6NQz0VbjDule/fu0Uu0L3KOpu7K2cUztMRYUJe9lmu5dOnqWZLbcVDlNHQj5OZS0H303rpe/V535PTpyGVu3r8vdJMv80tefyAlmFBE4Ys3/Xfz7HQE9Z1+BzIf+t5L3WnJ7XfiC4nU+RdAy6XgtiCiSGDMDP4jyalzf+0UvJE38kbeyGGKYLb64X2DvGNxhfGbAkG0RgE/V3QKIIytQU7aDzIKtu0vKmqOLXFSzSlyTpAK0WEvR2gkKurDkHVGnT8FwY7PwKGJilAXhX07e4gvokl+S0VAiPj50fVsM/JdFrXgf8pWPnK4h0fNxL4pEKEGV32o9ZQzVMxQVGn34LtM+L+P39jZt1RRVdFC/hQKAOXZP3EQkw5qkjXTPuo7jUbUE66NGlwjbatVGYm6v4pDnIx4NJSKnWDFIK1Q+6jqRSVUUn6/Azte8ZzVOfIlHbFdbtBkU6cj7Psk1cptnWzyJEUtFcptrE2ak1V4eMO3y16F0ttlqPda1XVbrBOtwzdJvMgVeZVvFOuoIbVQp4CPixGcMj58SOOFjkmeLyPNd+dXBnTrQovTLZVTao7C84qODKuNjQGkE68liqJAji9SvB/O0hxeR3VO51UItshJdtmEiCAH2LvN6qIOPCJxRbOMz6nSecEuH9jqZqo4aGHoKoNNtvS1erpURxkENaoAOtRCvNRFA/xRxOcHQVWqokreBQGP5JABN1WIi0sRLQjkamQ9lasAAAVOSURBVBVuHuA9N6jfg+8U1F0AwyJB1R7imtBHs67qgm3wvZTo033kcJguRAn/BBstZLCji4m6GcBdRPUKSS0EReoGTVSVww5Ts6gDSc8j0NshGuSh3kG8Q6h7eMdRDm8qyqNK5fDXdyWcx1la6GXP9jiQSJvQqwFQFW/fKUDNrCNHzyNbQ3XF9R0D+6ArdaRrLhgeZRpOwyoDBPyQsdCtWjwyBFB5VUMVqQpftJEtDRZyTaov8I1/yKGN8u12O4csYWFBqCGj2AQNxLtKmsiEWiQIKKd0wOYTl7kOyhechgjsHX0B2QLKC9hSYD1oo0IWjJZG6llV6qA+JJ2HBkKE9Fpqd5KDf/cHVS9y6oAiyXmu13UkchakDmFcXbBLGuShUcSKXEdFE8gIFCpxHJ5FuueDRRsP24Dw+ihLzQkuITC5EGBdyYOSmZiApywd7B3FWfTUI/p0BUkWKD92KnTgO7xdq4WyNrxVUEZqewaY3pzV8F6zIdItaF81lCdJd1BB0AT8S7ugFgVg7GC+kCIe0oD32x76OLVYmEVdsgdZ8uqhgtveGirjvzXUVxA52suuYdf+Sl4yyEfSR4D0ckBKdVxr0Edty7L0bgVrjSoS1FWwak3Im4NMjYYkZr0ehoUqtQpS69T8GKimKDVUwVpONK+NC4aGVaWeea7RJjc3LEuUHLLxABHXzQ6opddtsEywAm24Xce2pIbTB0VdIHdNuht4zwJGcbZM9UwjVkrTFeI/DWWMS7+Majoa2DW7JlRBkXWoVrkFBz6SOtuDLGIFdp1HwVZYHPW/xlfJrj8JV4MhVd0O6kFIBcn0XAObqAYxzNCDsmmhtiH/VZTVce+qjlsxAxJWATKNWq3GK35fANEGH3vbYv2D0CEkB9/OEUdOVO6hjoAWFHhEKUP6hC5SWvDX3M05tXsSBW8udLctitCXwVy0DsAAg69hKHmk47rL6bjEdaxuAr5Ns4huDyFnNmS/TnXcbTywXzA2ZDijZEO7ilsghI1zg5MsjVg4LiiULnU5tUg7OcAmF2nYpAtuwWAjgzWwaOHydjXR3Sffo4kC01XEqcjC7Wq/zaNBES5pYM85akss8hf/FE9voh/w3I9o2MC40VhQrICoDv9NUMkBN4Oy2ALYkFCsfDmaIrJ9kiqMNOgK2OAJqEuyCo0H/oN3qeI2nFjOLASIVb5I6qgN95Q55DkClsG4AELPKbVHTI+mEpgmNI4tUjC4o0vtuVbwul82mlFBJGzvByiLH8FFipNeQ1Vc3b26gk0ThtnGrcJAkdCheyFi9/Om12xUUL2Pu046ypl1UJg8KopAUEcZ0wAcPdQHy1YEXS73XQ4tVG2jHIAzXEYkyzOohzc7k9YBj7Ech6huC/4PTbBwuj+8gv5QDptZd+BgEg2UskAXhmDtLoGpkTZrgJpNiKUf7L0lnsc4BZBm3L1oG0Qt82BMdeiFOHWwVDgZ2Gq1UasNseCxHZjxQ2YKypUHqu7GBbWfXyBO2vYADRyu2GpK2RaM2QsZlAcjqGdQGXOy6qhLx0+cAJ3MlsrZLZrVcouofDZfKTT7itgy8S39Ie/A9Rq+x6ygQZbjW76POj/sDjrtFqn+VfyHb7VpcFXUAiuhtFqcUu0LnNZDC31BKrfc7lC5j4Xn9BxyqlVJ6i/0bBysk0PYP7sMVOGjNlPX8SNStYJ6Oldo1SCCwzapWCTWh1gNIftoFLxJu8r4djeSeDQlLEHBNSc8QE3rB0mxrxX23X+b0/1gVgu5QzfyrkA72egfoGfn36wU6jlj0kO09i36bGa467PP38gb+QeU/w9Ztqv4KJ90yAAAAABJRU5ErkJggg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08" y="3429000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Image result for paragon recruitment isle of 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6" y="1260684"/>
            <a:ext cx="3507790" cy="10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296" y="1269281"/>
            <a:ext cx="1661611" cy="11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importance of </a:t>
            </a:r>
            <a:r>
              <a:rPr lang="en-GB" b="1" dirty="0">
                <a:solidFill>
                  <a:srgbClr val="FF0000"/>
                </a:solidFill>
              </a:rPr>
              <a:t>GCSE grades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chemeClr val="bg1"/>
                </a:solidFill>
              </a:rPr>
              <a:t>They will be used to assess if you’re suitable for a university </a:t>
            </a:r>
            <a:r>
              <a:rPr lang="en-GB" sz="9600" b="1" dirty="0" smtClean="0">
                <a:solidFill>
                  <a:schemeClr val="bg1"/>
                </a:solidFill>
              </a:rPr>
              <a:t>course</a:t>
            </a:r>
            <a:endParaRPr lang="en-GB" sz="9600" b="1" dirty="0"/>
          </a:p>
          <a:p>
            <a:r>
              <a:rPr lang="en-GB" sz="11200" dirty="0">
                <a:solidFill>
                  <a:schemeClr val="bg1"/>
                </a:solidFill>
              </a:rPr>
              <a:t>University courses look for at least Cs in GCSE </a:t>
            </a:r>
            <a:r>
              <a:rPr lang="en-GB" sz="11200" dirty="0">
                <a:solidFill>
                  <a:srgbClr val="FF0000"/>
                </a:solidFill>
              </a:rPr>
              <a:t>English, Maths and perhaps Science</a:t>
            </a:r>
            <a:r>
              <a:rPr lang="en-GB" sz="11200" dirty="0">
                <a:solidFill>
                  <a:schemeClr val="bg1"/>
                </a:solidFill>
              </a:rPr>
              <a:t>. Some university courses go further and ask for specific subjects at GCSE, with certain grades</a:t>
            </a:r>
            <a:r>
              <a:rPr lang="en-GB" sz="11200" dirty="0" smtClean="0">
                <a:solidFill>
                  <a:schemeClr val="bg1"/>
                </a:solidFill>
              </a:rPr>
              <a:t>.</a:t>
            </a:r>
            <a:endParaRPr lang="en-GB" sz="11200" dirty="0">
              <a:solidFill>
                <a:schemeClr val="bg1"/>
              </a:solidFill>
            </a:endParaRPr>
          </a:p>
          <a:p>
            <a:r>
              <a:rPr lang="en-GB" sz="11200" dirty="0">
                <a:solidFill>
                  <a:schemeClr val="bg1"/>
                </a:solidFill>
              </a:rPr>
              <a:t>A Management degree at the University of Leeds, for example, specifies that you must have at least </a:t>
            </a:r>
            <a:r>
              <a:rPr lang="en-GB" sz="11200" dirty="0" err="1">
                <a:solidFill>
                  <a:schemeClr val="bg1"/>
                </a:solidFill>
              </a:rPr>
              <a:t>Bs</a:t>
            </a:r>
            <a:r>
              <a:rPr lang="en-GB" sz="11200" dirty="0">
                <a:solidFill>
                  <a:schemeClr val="bg1"/>
                </a:solidFill>
              </a:rPr>
              <a:t> in English language and </a:t>
            </a:r>
            <a:r>
              <a:rPr lang="en-GB" sz="11200" dirty="0" smtClean="0">
                <a:solidFill>
                  <a:schemeClr val="bg1"/>
                </a:solidFill>
              </a:rPr>
              <a:t>Maths </a:t>
            </a:r>
            <a:r>
              <a:rPr lang="en-GB" sz="11200" dirty="0">
                <a:solidFill>
                  <a:schemeClr val="bg1"/>
                </a:solidFill>
              </a:rPr>
              <a:t>under your belt, while a Psychology degree at </a:t>
            </a:r>
            <a:r>
              <a:rPr lang="en-GB" sz="11200" dirty="0" smtClean="0">
                <a:solidFill>
                  <a:schemeClr val="bg1"/>
                </a:solidFill>
              </a:rPr>
              <a:t>Newcastle University asks </a:t>
            </a:r>
            <a:r>
              <a:rPr lang="en-GB" sz="11200" dirty="0">
                <a:solidFill>
                  <a:schemeClr val="bg1"/>
                </a:solidFill>
              </a:rPr>
              <a:t>for ‘Maths, English and Science at grade B, but ‘grade A preferred’.</a:t>
            </a:r>
            <a:br>
              <a:rPr lang="en-GB" sz="11200" dirty="0">
                <a:solidFill>
                  <a:schemeClr val="bg1"/>
                </a:solidFill>
              </a:rPr>
            </a:br>
            <a:endParaRPr lang="en-GB" sz="11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5035000" y="430275"/>
            <a:ext cx="38391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3600" kern="0">
                <a:solidFill>
                  <a:srgbClr val="FFFF00"/>
                </a:solidFill>
                <a:cs typeface="Arial"/>
                <a:sym typeface="Arial"/>
              </a:rPr>
              <a:t>Why University?</a:t>
            </a:r>
            <a:endParaRPr sz="3600" kern="0">
              <a:solidFill>
                <a:srgbClr val="FFFF00"/>
              </a:solidFill>
              <a:cs typeface="Arial"/>
              <a:sym typeface="Arial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46375"/>
            <a:ext cx="8721701" cy="3486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2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solidFill>
                  <a:schemeClr val="tx1"/>
                </a:solidFill>
              </a:rPr>
              <a:t>The Graduate </a:t>
            </a:r>
            <a:r>
              <a:rPr lang="en-GB" kern="1200" dirty="0" smtClean="0">
                <a:solidFill>
                  <a:schemeClr val="tx1"/>
                </a:solidFill>
              </a:rPr>
              <a:t>Premium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07" t="21299" r="34644" b="33200"/>
          <a:stretch/>
        </p:blipFill>
        <p:spPr>
          <a:xfrm>
            <a:off x="899592" y="1412776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4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00" y="277000"/>
            <a:ext cx="4248650" cy="42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450" y="2335580"/>
            <a:ext cx="4033275" cy="407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5035000" y="430275"/>
            <a:ext cx="38391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3600" kern="0">
                <a:solidFill>
                  <a:srgbClr val="FFFF00"/>
                </a:solidFill>
                <a:cs typeface="Arial"/>
                <a:sym typeface="Arial"/>
              </a:rPr>
              <a:t>Why University?</a:t>
            </a:r>
            <a:endParaRPr sz="3600" kern="0">
              <a:solidFill>
                <a:srgbClr val="FFFF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l="3760" r="5463"/>
          <a:stretch/>
        </p:blipFill>
        <p:spPr>
          <a:xfrm>
            <a:off x="157297" y="4221088"/>
            <a:ext cx="326257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clean 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936" y="5877272"/>
            <a:ext cx="84241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5936" y="4961742"/>
            <a:ext cx="842418" cy="7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RGS logo 6F.jpg"/>
          <p:cNvPicPr preferRelativeResize="0"/>
          <p:nvPr/>
        </p:nvPicPr>
        <p:blipFill rotWithShape="1">
          <a:blip r:embed="rId6">
            <a:alphaModFix/>
          </a:blip>
          <a:srcRect t="6408" b="6399"/>
          <a:stretch/>
        </p:blipFill>
        <p:spPr>
          <a:xfrm>
            <a:off x="3995936" y="4061387"/>
            <a:ext cx="842418" cy="8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52400" y="152400"/>
            <a:ext cx="8550600" cy="363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GB" sz="4400" kern="0" dirty="0" smtClean="0">
                <a:solidFill>
                  <a:schemeClr val="accent4">
                    <a:lumMod val="75000"/>
                  </a:schemeClr>
                </a:solidFill>
                <a:cs typeface="Arial"/>
                <a:sym typeface="Arial"/>
              </a:rPr>
              <a:t>Dedicated Lessons </a:t>
            </a:r>
          </a:p>
          <a:p>
            <a:pPr algn="ctr">
              <a:buClr>
                <a:srgbClr val="000000"/>
              </a:buClr>
            </a:pPr>
            <a:r>
              <a:rPr lang="en-GB" sz="4400" kern="0" dirty="0" smtClean="0">
                <a:solidFill>
                  <a:schemeClr val="accent4">
                    <a:lumMod val="75000"/>
                  </a:schemeClr>
                </a:solidFill>
                <a:cs typeface="Arial"/>
                <a:sym typeface="Arial"/>
              </a:rPr>
              <a:t>&amp; family information evenings</a:t>
            </a:r>
          </a:p>
          <a:p>
            <a:pPr algn="ctr">
              <a:buClr>
                <a:srgbClr val="000000"/>
              </a:buClr>
            </a:pPr>
            <a:r>
              <a:rPr lang="en-GB" sz="4400" kern="0" dirty="0" smtClean="0">
                <a:solidFill>
                  <a:srgbClr val="FFC000"/>
                </a:solidFill>
                <a:cs typeface="Arial"/>
                <a:sym typeface="Arial"/>
              </a:rPr>
              <a:t>June: IOM HE fair </a:t>
            </a:r>
          </a:p>
          <a:p>
            <a:pPr algn="ctr">
              <a:buClr>
                <a:srgbClr val="000000"/>
              </a:buClr>
            </a:pPr>
            <a:r>
              <a:rPr lang="en-GB" sz="4400" kern="0" dirty="0" smtClean="0">
                <a:solidFill>
                  <a:srgbClr val="FFFF00"/>
                </a:solidFill>
                <a:cs typeface="Arial"/>
                <a:sym typeface="Arial"/>
              </a:rPr>
              <a:t>July: Collaboration </a:t>
            </a:r>
            <a:r>
              <a:rPr lang="en-GB" sz="4400" kern="0" dirty="0">
                <a:solidFill>
                  <a:srgbClr val="FFFF00"/>
                </a:solidFill>
                <a:cs typeface="Arial"/>
                <a:sym typeface="Arial"/>
              </a:rPr>
              <a:t>university </a:t>
            </a:r>
            <a:r>
              <a:rPr lang="en-GB" sz="4400" kern="0" dirty="0" smtClean="0">
                <a:solidFill>
                  <a:srgbClr val="FFFF00"/>
                </a:solidFill>
                <a:cs typeface="Arial"/>
                <a:sym typeface="Arial"/>
              </a:rPr>
              <a:t>trip</a:t>
            </a:r>
          </a:p>
          <a:p>
            <a:pPr algn="ctr">
              <a:buClr>
                <a:srgbClr val="000000"/>
              </a:buClr>
            </a:pPr>
            <a:r>
              <a:rPr lang="en-GB" sz="4400" kern="0" dirty="0">
                <a:solidFill>
                  <a:srgbClr val="FFFF00"/>
                </a:solidFill>
                <a:cs typeface="Arial"/>
                <a:sym typeface="Arial"/>
              </a:rPr>
              <a:t>a</a:t>
            </a:r>
            <a:r>
              <a:rPr lang="en-GB" sz="4400" kern="0" dirty="0" smtClean="0">
                <a:solidFill>
                  <a:srgbClr val="FFFF00"/>
                </a:solidFill>
                <a:cs typeface="Arial"/>
                <a:sym typeface="Arial"/>
              </a:rPr>
              <a:t>nd University of Oxford trip</a:t>
            </a:r>
            <a:endParaRPr sz="4400" kern="0" dirty="0">
              <a:solidFill>
                <a:srgbClr val="FFFF00"/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39" y="4221088"/>
            <a:ext cx="353413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6576" b="31870"/>
          <a:stretch/>
        </p:blipFill>
        <p:spPr>
          <a:xfrm>
            <a:off x="4748293" y="2256656"/>
            <a:ext cx="2381100" cy="9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GB" cap="small"/>
              <a:t>24 Universities covered last year</a:t>
            </a:r>
            <a:endParaRPr sz="4400" b="0" i="0" u="none" strike="noStrike" cap="small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0323" y="4936474"/>
            <a:ext cx="1666800" cy="7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5">
            <a:alphaModFix/>
          </a:blip>
          <a:srcRect l="7789" t="18028" r="10041" b="21206"/>
          <a:stretch/>
        </p:blipFill>
        <p:spPr>
          <a:xfrm>
            <a:off x="5867409" y="5742720"/>
            <a:ext cx="3200400" cy="9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2897" y="3463783"/>
            <a:ext cx="2381100" cy="14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111.gif (175×79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1699" y="3801882"/>
            <a:ext cx="1666800" cy="7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http://www.bifm.org.uk/bifm/_uploads/Image/Sheffield%20Hallam/Sheffield%20Hallam%20logo.jpg"/>
          <p:cNvPicPr preferRelativeResize="0"/>
          <p:nvPr/>
        </p:nvPicPr>
        <p:blipFill rotWithShape="1">
          <a:blip r:embed="rId8">
            <a:alphaModFix/>
          </a:blip>
          <a:srcRect b="36720"/>
          <a:stretch/>
        </p:blipFill>
        <p:spPr>
          <a:xfrm>
            <a:off x="4192510" y="1417326"/>
            <a:ext cx="2832300" cy="6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153.jpg (808×506)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2028" y="2420072"/>
            <a:ext cx="1666800" cy="10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0210" y="3871826"/>
            <a:ext cx="1534921" cy="12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90739" y="5777238"/>
            <a:ext cx="2757560" cy="66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77217" y="1257172"/>
            <a:ext cx="2053309" cy="48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13">
            <a:alphaModFix/>
          </a:blip>
          <a:srcRect l="11611" r="16492"/>
          <a:stretch/>
        </p:blipFill>
        <p:spPr>
          <a:xfrm>
            <a:off x="1577225" y="1902579"/>
            <a:ext cx="940877" cy="83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76201" y="5363051"/>
            <a:ext cx="1534922" cy="107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08378" y="2892154"/>
            <a:ext cx="1791003" cy="76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7411" y="3583235"/>
            <a:ext cx="648603" cy="76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173575" y="4963438"/>
            <a:ext cx="1574725" cy="6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24938" y="1257173"/>
            <a:ext cx="1432389" cy="9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148064" y="3356992"/>
            <a:ext cx="1921304" cy="6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625" y="2323600"/>
            <a:ext cx="1368809" cy="8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edge hill university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26" y="2257948"/>
            <a:ext cx="988108" cy="9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pPr algn="ctr"/>
            <a:r>
              <a:rPr lang="en-GB" dirty="0" smtClean="0"/>
              <a:t>www.informedchoices.ac.uk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8" y="1484784"/>
            <a:ext cx="8579732" cy="43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11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Mental Health and Well Being</a:t>
            </a:r>
            <a:endParaRPr lang="en-GB" sz="4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5400" b="1" kern="0" dirty="0" smtClean="0">
                <a:solidFill>
                  <a:srgbClr val="EEEEEE">
                    <a:lumMod val="75000"/>
                  </a:srgbClr>
                </a:solidFill>
                <a:cs typeface="Arial"/>
                <a:sym typeface="Arial"/>
              </a:rPr>
              <a:t>Yoga</a:t>
            </a:r>
            <a:endParaRPr lang="en-GB" sz="5400" b="1" kern="0" dirty="0">
              <a:solidFill>
                <a:srgbClr val="EEEEEE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1247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b="1" kern="0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/>
                <a:sym typeface="Arial"/>
              </a:rPr>
              <a:t>Living Away from Home – cooking on a budget!</a:t>
            </a:r>
            <a:endParaRPr lang="en-GB" sz="2400" b="1" kern="0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4000" b="1" kern="0" dirty="0" smtClean="0">
                <a:solidFill>
                  <a:srgbClr val="EEEEEE">
                    <a:lumMod val="60000"/>
                    <a:lumOff val="40000"/>
                  </a:srgbClr>
                </a:solidFill>
                <a:cs typeface="Arial"/>
                <a:sym typeface="Arial"/>
              </a:rPr>
              <a:t>Fun sports!</a:t>
            </a:r>
            <a:endParaRPr lang="en-GB" sz="4000" b="1" kern="0" dirty="0">
              <a:solidFill>
                <a:srgbClr val="EEEEEE">
                  <a:lumMod val="60000"/>
                  <a:lumOff val="40000"/>
                </a:srgbClr>
              </a:solidFill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60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800" b="1" kern="0" dirty="0" smtClean="0">
                <a:solidFill>
                  <a:srgbClr val="00B0F0"/>
                </a:solidFill>
                <a:latin typeface="Bauhaus 93" panose="04030905020B02020C02" pitchFamily="82" charset="0"/>
                <a:cs typeface="Arial"/>
                <a:sym typeface="Arial"/>
              </a:rPr>
              <a:t>Walk and Talk</a:t>
            </a:r>
            <a:endParaRPr lang="en-GB" sz="2800" b="1" kern="0" dirty="0">
              <a:solidFill>
                <a:srgbClr val="00B0F0"/>
              </a:solidFill>
              <a:latin typeface="Bauhaus 93" panose="04030905020B02020C02" pitchFamily="82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1490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3600" b="1" kern="0" dirty="0" smtClean="0">
                <a:solidFill>
                  <a:srgbClr val="00B0F0"/>
                </a:solidFill>
                <a:latin typeface="Bauhaus 93" panose="04030905020B02020C02" pitchFamily="82" charset="0"/>
                <a:cs typeface="Arial"/>
                <a:sym typeface="Arial"/>
              </a:rPr>
              <a:t>Quay Fitness sessions</a:t>
            </a:r>
            <a:endParaRPr lang="en-GB" sz="3600" b="1" kern="0" dirty="0">
              <a:solidFill>
                <a:srgbClr val="00B0F0"/>
              </a:solidFill>
              <a:latin typeface="Bauhaus 93" panose="04030905020B02020C02" pitchFamily="82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74545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4000" b="1" kern="0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/>
                <a:sym typeface="Arial"/>
              </a:rPr>
              <a:t>Craft sessions</a:t>
            </a:r>
            <a:endParaRPr lang="en-GB" sz="4000" b="1" kern="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252" y="2223123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b="1" kern="0" dirty="0" smtClean="0">
                <a:solidFill>
                  <a:srgbClr val="EEFF41">
                    <a:lumMod val="75000"/>
                  </a:srgbClr>
                </a:solidFill>
                <a:latin typeface="Arial Black" panose="020B0A04020102020204" pitchFamily="34" charset="0"/>
                <a:cs typeface="Arial"/>
                <a:sym typeface="Arial"/>
              </a:rPr>
              <a:t>Art Therapy</a:t>
            </a:r>
            <a:endParaRPr lang="en-GB" sz="2400" b="1" kern="0" dirty="0">
              <a:solidFill>
                <a:srgbClr val="EEFF41">
                  <a:lumMod val="75000"/>
                </a:srgbClr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88946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4000" b="1" kern="0" dirty="0" smtClean="0">
                <a:solidFill>
                  <a:srgbClr val="EEEEEE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Music Therapy</a:t>
            </a:r>
            <a:endParaRPr lang="en-GB" sz="4000" b="1" kern="0" dirty="0">
              <a:solidFill>
                <a:srgbClr val="EEEEEE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75564"/>
            <a:ext cx="248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400" kern="0" dirty="0" smtClean="0">
                <a:solidFill>
                  <a:srgbClr val="EEFF41">
                    <a:lumMod val="75000"/>
                  </a:srgbClr>
                </a:solidFill>
                <a:latin typeface="Berlin Sans FB" panose="020E0602020502020306" pitchFamily="34" charset="0"/>
                <a:cs typeface="Arial"/>
                <a:sym typeface="Arial"/>
              </a:rPr>
              <a:t>Positive mind set exercises and anxiety management </a:t>
            </a:r>
            <a:endParaRPr lang="en-GB" sz="2400" kern="0" dirty="0">
              <a:solidFill>
                <a:srgbClr val="EEFF41">
                  <a:lumMod val="75000"/>
                </a:srgbClr>
              </a:solidFill>
              <a:latin typeface="Berlin Sans FB" panose="020E0602020502020306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ea and 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05204" cy="26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6148" name="Picture 4" descr="Image result for sixth form evening stal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60" r="-87" b="20824"/>
          <a:stretch/>
        </p:blipFill>
        <p:spPr bwMode="auto">
          <a:xfrm>
            <a:off x="4915970" y="2060848"/>
            <a:ext cx="3904502" cy="26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4941168"/>
            <a:ext cx="187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West Hall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84" y="4941168"/>
            <a:ext cx="399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Hector Duff Centre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645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importance of </a:t>
            </a:r>
            <a:r>
              <a:rPr lang="en-GB" b="1" dirty="0">
                <a:solidFill>
                  <a:srgbClr val="FF0000"/>
                </a:solidFill>
              </a:rPr>
              <a:t>GCSE grades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GB" sz="28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lvl="0" indent="0">
              <a:buNone/>
            </a:pPr>
            <a:r>
              <a:rPr lang="en-GB" sz="16000" b="1" dirty="0">
                <a:solidFill>
                  <a:srgbClr val="FF0000"/>
                </a:solidFill>
              </a:rPr>
              <a:t>Engineering courses </a:t>
            </a:r>
            <a:r>
              <a:rPr lang="en-GB" sz="16000" b="1" dirty="0">
                <a:solidFill>
                  <a:schemeClr val="bg1"/>
                </a:solidFill>
              </a:rPr>
              <a:t>such as chemical engineering: </a:t>
            </a:r>
            <a:r>
              <a:rPr lang="en-GB" sz="16000" dirty="0">
                <a:solidFill>
                  <a:schemeClr val="bg1"/>
                </a:solidFill>
              </a:rPr>
              <a:t>you’ll usually need A-levels or equivalent in chemistry and maths, and physics for other engineering courses, which in turn means you’ll need to have good GCSE grades - in this case, at least BB in science and a B (if not an A) in maths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endParaRPr lang="en-GB" sz="5400" dirty="0" smtClean="0">
              <a:solidFill>
                <a:schemeClr val="bg1"/>
              </a:solidFill>
            </a:endParaRPr>
          </a:p>
          <a:p>
            <a:endParaRPr lang="en-GB" sz="16000" dirty="0"/>
          </a:p>
        </p:txBody>
      </p:sp>
    </p:spTree>
    <p:extLst>
      <p:ext uri="{BB962C8B-B14F-4D97-AF65-F5344CB8AC3E}">
        <p14:creationId xmlns:p14="http://schemas.microsoft.com/office/powerpoint/2010/main" val="14219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importance of </a:t>
            </a:r>
            <a:r>
              <a:rPr lang="en-GB" b="1" dirty="0">
                <a:solidFill>
                  <a:srgbClr val="FF0000"/>
                </a:solidFill>
              </a:rPr>
              <a:t>GCSE grades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5446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Medicine: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competitive courses like medicine will ask for a whole suite of </a:t>
            </a:r>
            <a:r>
              <a:rPr lang="en-GB" dirty="0" smtClean="0">
                <a:solidFill>
                  <a:schemeClr val="bg1"/>
                </a:solidFill>
              </a:rPr>
              <a:t>GCSEs</a:t>
            </a:r>
            <a:r>
              <a:rPr lang="en-GB" dirty="0">
                <a:solidFill>
                  <a:schemeClr val="bg1"/>
                </a:solidFill>
              </a:rPr>
              <a:t>. The University of </a:t>
            </a:r>
            <a:r>
              <a:rPr lang="en-GB" dirty="0" smtClean="0">
                <a:solidFill>
                  <a:schemeClr val="bg1"/>
                </a:solidFill>
              </a:rPr>
              <a:t>Manchester, </a:t>
            </a:r>
            <a:r>
              <a:rPr lang="en-GB" dirty="0">
                <a:solidFill>
                  <a:schemeClr val="bg1"/>
                </a:solidFill>
              </a:rPr>
              <a:t>for example, specifies </a:t>
            </a:r>
            <a:r>
              <a:rPr lang="en-GB" dirty="0" smtClean="0">
                <a:solidFill>
                  <a:schemeClr val="bg1"/>
                </a:solidFill>
              </a:rPr>
              <a:t>‘applicants </a:t>
            </a:r>
            <a:r>
              <a:rPr lang="en-GB" dirty="0">
                <a:solidFill>
                  <a:schemeClr val="bg1"/>
                </a:solidFill>
              </a:rPr>
              <a:t>must offer </a:t>
            </a:r>
            <a:r>
              <a:rPr lang="en-GB" dirty="0" smtClean="0">
                <a:solidFill>
                  <a:schemeClr val="bg1"/>
                </a:solidFill>
              </a:rPr>
              <a:t>at least  5 A</a:t>
            </a:r>
            <a:r>
              <a:rPr lang="en-GB" dirty="0">
                <a:solidFill>
                  <a:schemeClr val="bg1"/>
                </a:solidFill>
              </a:rPr>
              <a:t>* </a:t>
            </a:r>
            <a:r>
              <a:rPr lang="en-GB" dirty="0" smtClean="0">
                <a:solidFill>
                  <a:schemeClr val="bg1"/>
                </a:solidFill>
              </a:rPr>
              <a:t> or A grades.’  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minimum grade in </a:t>
            </a:r>
            <a:r>
              <a:rPr lang="en-GB" dirty="0">
                <a:solidFill>
                  <a:schemeClr val="bg1"/>
                </a:solidFill>
              </a:rPr>
              <a:t>each of English </a:t>
            </a:r>
            <a:r>
              <a:rPr lang="en-GB" dirty="0" smtClean="0">
                <a:solidFill>
                  <a:schemeClr val="bg1"/>
                </a:solidFill>
              </a:rPr>
              <a:t>Mathematics </a:t>
            </a:r>
            <a:r>
              <a:rPr lang="en-GB" dirty="0">
                <a:solidFill>
                  <a:schemeClr val="bg1"/>
                </a:solidFill>
              </a:rPr>
              <a:t>and all science </a:t>
            </a:r>
            <a:r>
              <a:rPr lang="en-GB" dirty="0" smtClean="0">
                <a:solidFill>
                  <a:schemeClr val="bg1"/>
                </a:solidFill>
              </a:rPr>
              <a:t>subjects is B. 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Science plus additional </a:t>
            </a:r>
            <a:r>
              <a:rPr lang="en-GB" dirty="0">
                <a:solidFill>
                  <a:schemeClr val="bg1"/>
                </a:solidFill>
              </a:rPr>
              <a:t>Science (double certificate) is </a:t>
            </a:r>
            <a:r>
              <a:rPr lang="en-GB" dirty="0" smtClean="0">
                <a:solidFill>
                  <a:schemeClr val="bg1"/>
                </a:solidFill>
              </a:rPr>
              <a:t>acceptable</a:t>
            </a:r>
            <a:endParaRPr lang="en-GB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Re-sits are not accepted unless in exceptional circumstances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importance of </a:t>
            </a:r>
            <a:r>
              <a:rPr lang="en-GB" b="1" dirty="0">
                <a:solidFill>
                  <a:srgbClr val="FF0000"/>
                </a:solidFill>
              </a:rPr>
              <a:t>GCSE grades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r>
              <a:rPr lang="en-GB" sz="5400" b="1" dirty="0">
                <a:solidFill>
                  <a:srgbClr val="FF0000"/>
                </a:solidFill>
              </a:rPr>
              <a:t>Social work and secondary teaching: </a:t>
            </a:r>
            <a:r>
              <a:rPr lang="en-GB" sz="5400" dirty="0" smtClean="0">
                <a:solidFill>
                  <a:schemeClr val="bg1"/>
                </a:solidFill>
              </a:rPr>
              <a:t>these </a:t>
            </a:r>
            <a:r>
              <a:rPr lang="en-GB" sz="5400" dirty="0">
                <a:solidFill>
                  <a:schemeClr val="bg1"/>
                </a:solidFill>
              </a:rPr>
              <a:t>professions won’t consider you without at least a C in maths and English language at GCSE</a:t>
            </a:r>
          </a:p>
        </p:txBody>
      </p:sp>
    </p:spTree>
    <p:extLst>
      <p:ext uri="{BB962C8B-B14F-4D97-AF65-F5344CB8AC3E}">
        <p14:creationId xmlns:p14="http://schemas.microsoft.com/office/powerpoint/2010/main" val="2406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importance of </a:t>
            </a:r>
            <a:r>
              <a:rPr lang="en-GB" dirty="0">
                <a:solidFill>
                  <a:srgbClr val="FF0000"/>
                </a:solidFill>
              </a:rPr>
              <a:t>GCSE grades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r>
              <a:rPr lang="en-GB" sz="5400" b="1" dirty="0">
                <a:solidFill>
                  <a:srgbClr val="FF0000"/>
                </a:solidFill>
              </a:rPr>
              <a:t>Nursing and primary school teaching:</a:t>
            </a:r>
            <a:r>
              <a:rPr lang="en-GB" sz="5400" b="1" dirty="0"/>
              <a:t> </a:t>
            </a:r>
            <a:endParaRPr lang="en-GB" sz="5400" b="1" dirty="0" smtClean="0"/>
          </a:p>
          <a:p>
            <a:pPr lvl="0"/>
            <a:r>
              <a:rPr lang="en-GB" sz="5400" dirty="0" smtClean="0">
                <a:solidFill>
                  <a:schemeClr val="bg1"/>
                </a:solidFill>
              </a:rPr>
              <a:t>Cs </a:t>
            </a:r>
            <a:r>
              <a:rPr lang="en-GB" sz="5400" dirty="0">
                <a:solidFill>
                  <a:schemeClr val="bg1"/>
                </a:solidFill>
              </a:rPr>
              <a:t>in GCSE English, </a:t>
            </a:r>
            <a:r>
              <a:rPr lang="en-GB" sz="5400" dirty="0" smtClean="0">
                <a:solidFill>
                  <a:schemeClr val="bg1"/>
                </a:solidFill>
              </a:rPr>
              <a:t>Maths </a:t>
            </a:r>
            <a:r>
              <a:rPr lang="en-GB" sz="5400" dirty="0">
                <a:solidFill>
                  <a:schemeClr val="bg1"/>
                </a:solidFill>
              </a:rPr>
              <a:t>and </a:t>
            </a:r>
            <a:r>
              <a:rPr lang="en-GB" sz="5400" dirty="0" smtClean="0">
                <a:solidFill>
                  <a:schemeClr val="bg1"/>
                </a:solidFill>
              </a:rPr>
              <a:t>Science</a:t>
            </a:r>
            <a:r>
              <a:rPr lang="en-GB" sz="5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6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Post 16 qualifications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Most students study 3 A levels.</a:t>
            </a:r>
          </a:p>
          <a:p>
            <a:pPr marL="118872" indent="0">
              <a:buNone/>
            </a:pPr>
            <a:endParaRPr lang="en-GB" sz="3600" dirty="0" smtClean="0">
              <a:solidFill>
                <a:srgbClr val="FFFF00"/>
              </a:solidFill>
            </a:endParaRPr>
          </a:p>
          <a:p>
            <a:pPr marL="118872" indent="0"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Students with an A*/A GCSE profile may study 4 A levels. </a:t>
            </a:r>
          </a:p>
          <a:p>
            <a:pPr marL="118872" indent="0">
              <a:buNone/>
            </a:pPr>
            <a:endParaRPr lang="en-GB" sz="3600" dirty="0" smtClean="0">
              <a:solidFill>
                <a:srgbClr val="FFFF00"/>
              </a:solidFill>
            </a:endParaRPr>
          </a:p>
          <a:p>
            <a:pPr marL="118872" indent="0">
              <a:buNone/>
            </a:pPr>
            <a:r>
              <a:rPr lang="en-GB" sz="3600" dirty="0" smtClean="0">
                <a:solidFill>
                  <a:srgbClr val="FFFF00"/>
                </a:solidFill>
              </a:rPr>
              <a:t>All students are expected to follow an enrichment programme to “boost” their CV.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1143</Words>
  <Application>Microsoft Office PowerPoint</Application>
  <PresentationFormat>On-screen Show (4:3)</PresentationFormat>
  <Paragraphs>154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Aharoni</vt:lpstr>
      <vt:lpstr>Arial</vt:lpstr>
      <vt:lpstr>Arial Black</vt:lpstr>
      <vt:lpstr>Batang</vt:lpstr>
      <vt:lpstr>Bauhaus 93</vt:lpstr>
      <vt:lpstr>Berlin Sans FB</vt:lpstr>
      <vt:lpstr>Calibri</vt:lpstr>
      <vt:lpstr>Office Theme</vt:lpstr>
      <vt:lpstr>SIXTH FORM OPEN EVENING</vt:lpstr>
      <vt:lpstr>The importance of GCSE grades</vt:lpstr>
      <vt:lpstr>The importance of GCSE grades</vt:lpstr>
      <vt:lpstr>The importance of GCSE grades</vt:lpstr>
      <vt:lpstr>The importance of GCSE grades</vt:lpstr>
      <vt:lpstr>The importance of GCSE grades</vt:lpstr>
      <vt:lpstr>The importance of GCSE grades</vt:lpstr>
      <vt:lpstr>The importance of GCSE grades</vt:lpstr>
      <vt:lpstr>Post 16 qualifications</vt:lpstr>
      <vt:lpstr>Post 16 qualifications</vt:lpstr>
      <vt:lpstr>Post 16 qualifications</vt:lpstr>
      <vt:lpstr>1. If you know what you want to study at university?</vt:lpstr>
      <vt:lpstr>2. Not sure yet?  Keep your options open!</vt:lpstr>
      <vt:lpstr>What are “facilitating subjects”?</vt:lpstr>
      <vt:lpstr> GCSEs matter!!!</vt:lpstr>
      <vt:lpstr>Think balance</vt:lpstr>
      <vt:lpstr>Make sure you know WHY you want to study a subject</vt:lpstr>
      <vt:lpstr> Make sure you know WHY you want to study a subject</vt:lpstr>
      <vt:lpstr>Make sure you know WHY you want to study a subject</vt:lpstr>
      <vt:lpstr>Make sure you know WHY you want to study a subject</vt:lpstr>
      <vt:lpstr>If you are considering a career on the Isle of Man….</vt:lpstr>
      <vt:lpstr>Our Aims</vt:lpstr>
      <vt:lpstr>PowerPoint Presentation</vt:lpstr>
      <vt:lpstr>PowerPoint Presentation</vt:lpstr>
      <vt:lpstr>PowerPoint Presentation</vt:lpstr>
      <vt:lpstr>Subjects</vt:lpstr>
      <vt:lpstr>Choose the right subjects….</vt:lpstr>
      <vt:lpstr>Choose the right subjects….</vt:lpstr>
      <vt:lpstr>PowerPoint Presentation</vt:lpstr>
      <vt:lpstr>Enrichment </vt:lpstr>
      <vt:lpstr>Enrichment (building soft skills) </vt:lpstr>
      <vt:lpstr>Aim Higher</vt:lpstr>
      <vt:lpstr>Self Study </vt:lpstr>
      <vt:lpstr>PowerPoint Presentation</vt:lpstr>
      <vt:lpstr>PowerPoint Presentation</vt:lpstr>
      <vt:lpstr>Keys to Success</vt:lpstr>
      <vt:lpstr>Keys to Success</vt:lpstr>
      <vt:lpstr>PowerPoint Presentation</vt:lpstr>
      <vt:lpstr>Preparing you for life after RGS…whatever form that takes!</vt:lpstr>
      <vt:lpstr>PowerPoint Presentation</vt:lpstr>
      <vt:lpstr>The Graduate Premium</vt:lpstr>
      <vt:lpstr>PowerPoint Presentation</vt:lpstr>
      <vt:lpstr>PowerPoint Presentation</vt:lpstr>
      <vt:lpstr>24 Universities covered last year</vt:lpstr>
      <vt:lpstr>www.informedchoices.ac.uk</vt:lpstr>
      <vt:lpstr>Mental Health and Well Being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Annette</dc:creator>
  <cp:lastModifiedBy>Bamford, Carol</cp:lastModifiedBy>
  <cp:revision>29</cp:revision>
  <dcterms:created xsi:type="dcterms:W3CDTF">2018-03-18T17:25:23Z</dcterms:created>
  <dcterms:modified xsi:type="dcterms:W3CDTF">2020-03-05T23:28:00Z</dcterms:modified>
</cp:coreProperties>
</file>