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0" r:id="rId2"/>
    <p:sldId id="281" r:id="rId3"/>
    <p:sldId id="282" r:id="rId4"/>
    <p:sldId id="283" r:id="rId5"/>
    <p:sldId id="284" r:id="rId6"/>
    <p:sldId id="285" r:id="rId7"/>
    <p:sldId id="286" r:id="rId8"/>
    <p:sldId id="287" r:id="rId9"/>
    <p:sldId id="269" r:id="rId10"/>
    <p:sldId id="271" r:id="rId11"/>
    <p:sldId id="272" r:id="rId12"/>
    <p:sldId id="273" r:id="rId13"/>
    <p:sldId id="274" r:id="rId14"/>
    <p:sldId id="275" r:id="rId15"/>
    <p:sldId id="276" r:id="rId16"/>
    <p:sldId id="277" r:id="rId17"/>
    <p:sldId id="278"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60"/>
  </p:normalViewPr>
  <p:slideViewPr>
    <p:cSldViewPr snapToGrid="0">
      <p:cViewPr varScale="1">
        <p:scale>
          <a:sx n="61" d="100"/>
          <a:sy n="61" d="100"/>
        </p:scale>
        <p:origin x="7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2DB7A-1E66-49DF-BE08-0570426BB660}" type="datetimeFigureOut">
              <a:rPr lang="en-GB" smtClean="0"/>
              <a:t>08/10/2020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59EAA-E58A-49BA-AB7A-323045206803}" type="slidenum">
              <a:rPr lang="en-GB" smtClean="0"/>
              <a:t>‹#›</a:t>
            </a:fld>
            <a:endParaRPr lang="en-GB"/>
          </a:p>
        </p:txBody>
      </p:sp>
    </p:spTree>
    <p:extLst>
      <p:ext uri="{BB962C8B-B14F-4D97-AF65-F5344CB8AC3E}">
        <p14:creationId xmlns:p14="http://schemas.microsoft.com/office/powerpoint/2010/main" val="341440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through exam </a:t>
            </a:r>
            <a:r>
              <a:rPr lang="en-GB" smtClean="0"/>
              <a:t>no tiers</a:t>
            </a:r>
            <a:endParaRPr lang="en-GB"/>
          </a:p>
        </p:txBody>
      </p:sp>
      <p:sp>
        <p:nvSpPr>
          <p:cNvPr id="4" name="Slide Number Placeholder 3"/>
          <p:cNvSpPr>
            <a:spLocks noGrp="1"/>
          </p:cNvSpPr>
          <p:nvPr>
            <p:ph type="sldNum" sz="quarter" idx="10"/>
          </p:nvPr>
        </p:nvSpPr>
        <p:spPr/>
        <p:txBody>
          <a:bodyPr/>
          <a:lstStyle/>
          <a:p>
            <a:fld id="{09D59EAA-E58A-49BA-AB7A-323045206803}" type="slidenum">
              <a:rPr lang="en-GB" smtClean="0"/>
              <a:t>9</a:t>
            </a:fld>
            <a:endParaRPr lang="en-GB"/>
          </a:p>
        </p:txBody>
      </p:sp>
    </p:spTree>
    <p:extLst>
      <p:ext uri="{BB962C8B-B14F-4D97-AF65-F5344CB8AC3E}">
        <p14:creationId xmlns:p14="http://schemas.microsoft.com/office/powerpoint/2010/main" val="239576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D9A798E-30BA-4FE3-BEBB-660E85AD9BB7}" type="datetimeFigureOut">
              <a:rPr lang="en-GB" smtClean="0"/>
              <a:t>08/10/2020</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79D007A-ADDA-4022-9269-29914F88F3A4}"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152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A798E-30BA-4FE3-BEBB-660E85AD9BB7}"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11308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A798E-30BA-4FE3-BEBB-660E85AD9BB7}"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23196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A798E-30BA-4FE3-BEBB-660E85AD9BB7}"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115510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D9A798E-30BA-4FE3-BEBB-660E85AD9BB7}" type="datetimeFigureOut">
              <a:rPr lang="en-GB" smtClean="0"/>
              <a:t>08/10/2020</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79D007A-ADDA-4022-9269-29914F88F3A4}"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198856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9A798E-30BA-4FE3-BEBB-660E85AD9BB7}"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265099696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9A798E-30BA-4FE3-BEBB-660E85AD9BB7}" type="datetimeFigureOut">
              <a:rPr lang="en-GB" smtClean="0"/>
              <a:t>08/10/2020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370212157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9A798E-30BA-4FE3-BEBB-660E85AD9BB7}" type="datetimeFigureOut">
              <a:rPr lang="en-GB" smtClean="0"/>
              <a:t>08/10/2020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236183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A798E-30BA-4FE3-BEBB-660E85AD9BB7}" type="datetimeFigureOut">
              <a:rPr lang="en-GB" smtClean="0"/>
              <a:t>08/10/2020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178158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0D9A798E-30BA-4FE3-BEBB-660E85AD9BB7}" type="datetimeFigureOut">
              <a:rPr lang="en-GB" smtClean="0"/>
              <a:t>08/10/2020</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A79D007A-ADDA-4022-9269-29914F88F3A4}"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209076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0D9A798E-30BA-4FE3-BEBB-660E85AD9BB7}" type="datetimeFigureOut">
              <a:rPr lang="en-GB" smtClean="0"/>
              <a:t>08/10/2020</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238562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D9A798E-30BA-4FE3-BEBB-660E85AD9BB7}" type="datetimeFigureOut">
              <a:rPr lang="en-GB" smtClean="0"/>
              <a:t>08/10/2020</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79D007A-ADDA-4022-9269-29914F88F3A4}"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6569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t>What you need to know about GCSE Maths</a:t>
            </a:r>
            <a:endParaRPr lang="en-GB" u="sng"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56060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paper 1 – Reading Paper</a:t>
            </a:r>
            <a:endParaRPr lang="en-GB" dirty="0"/>
          </a:p>
        </p:txBody>
      </p:sp>
      <p:sp>
        <p:nvSpPr>
          <p:cNvPr id="3" name="Content Placeholder 2"/>
          <p:cNvSpPr>
            <a:spLocks noGrp="1"/>
          </p:cNvSpPr>
          <p:nvPr>
            <p:ph idx="1"/>
          </p:nvPr>
        </p:nvSpPr>
        <p:spPr>
          <a:xfrm>
            <a:off x="1155940" y="1354347"/>
            <a:ext cx="10274060" cy="4525245"/>
          </a:xfrm>
        </p:spPr>
        <p:txBody>
          <a:bodyPr>
            <a:noAutofit/>
          </a:bodyPr>
          <a:lstStyle/>
          <a:p>
            <a:r>
              <a:rPr lang="en-GB" sz="2800" b="1" dirty="0"/>
              <a:t>2 hours	50% - 80 </a:t>
            </a:r>
            <a:r>
              <a:rPr lang="en-GB" sz="2800" b="1" dirty="0" smtClean="0"/>
              <a:t>marks</a:t>
            </a:r>
            <a:endParaRPr lang="en-GB" sz="2800" b="1" dirty="0"/>
          </a:p>
          <a:p>
            <a:pPr lvl="0"/>
            <a:r>
              <a:rPr lang="en-GB" sz="2800" b="1" dirty="0"/>
              <a:t>Question 1 a-e – short answer comprehension questions 	15 marks</a:t>
            </a:r>
          </a:p>
          <a:p>
            <a:r>
              <a:rPr lang="en-GB" sz="2800" b="1" dirty="0"/>
              <a:t>Question 1 f – a summary task 		15 marks</a:t>
            </a:r>
          </a:p>
          <a:p>
            <a:pPr lvl="0"/>
            <a:r>
              <a:rPr lang="en-GB" sz="2800" b="1" dirty="0"/>
              <a:t>Question 2 a-c – short answer language questions 	10 marks </a:t>
            </a:r>
          </a:p>
          <a:p>
            <a:r>
              <a:rPr lang="en-GB" sz="2800" b="1" dirty="0"/>
              <a:t>Question 2 d – Language analysis question 	15 marks </a:t>
            </a:r>
          </a:p>
          <a:p>
            <a:pPr lvl="0"/>
            <a:r>
              <a:rPr lang="en-GB" sz="2800" b="1" dirty="0"/>
              <a:t>Extended response task 		25 marks </a:t>
            </a:r>
          </a:p>
          <a:p>
            <a:endParaRPr lang="en-GB" sz="2800" b="1" dirty="0"/>
          </a:p>
        </p:txBody>
      </p:sp>
    </p:spTree>
    <p:extLst>
      <p:ext uri="{BB962C8B-B14F-4D97-AF65-F5344CB8AC3E}">
        <p14:creationId xmlns:p14="http://schemas.microsoft.com/office/powerpoint/2010/main" val="4205272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Paper 2 – Writing paper</a:t>
            </a:r>
            <a:endParaRPr lang="en-GB" dirty="0"/>
          </a:p>
        </p:txBody>
      </p:sp>
      <p:sp>
        <p:nvSpPr>
          <p:cNvPr id="3" name="Content Placeholder 2"/>
          <p:cNvSpPr>
            <a:spLocks noGrp="1"/>
          </p:cNvSpPr>
          <p:nvPr>
            <p:ph idx="1"/>
          </p:nvPr>
        </p:nvSpPr>
        <p:spPr/>
        <p:txBody>
          <a:bodyPr>
            <a:normAutofit/>
          </a:bodyPr>
          <a:lstStyle/>
          <a:p>
            <a:r>
              <a:rPr lang="en-GB" sz="3200" dirty="0"/>
              <a:t>2 hours	50% - 80 marks</a:t>
            </a:r>
          </a:p>
          <a:p>
            <a:pPr marL="0" indent="0">
              <a:buNone/>
            </a:pPr>
            <a:endParaRPr lang="en-GB" sz="3200" dirty="0"/>
          </a:p>
          <a:p>
            <a:pPr lvl="0"/>
            <a:r>
              <a:rPr lang="en-GB" sz="3200" dirty="0"/>
              <a:t>Directed writing task 		40 marks</a:t>
            </a:r>
          </a:p>
          <a:p>
            <a:pPr lvl="0"/>
            <a:r>
              <a:rPr lang="en-GB" sz="3200" dirty="0"/>
              <a:t>A choice of narrative or descriptive writing 	40 marks</a:t>
            </a:r>
          </a:p>
          <a:p>
            <a:r>
              <a:rPr lang="en-GB" sz="3200" dirty="0"/>
              <a:t> </a:t>
            </a:r>
          </a:p>
          <a:p>
            <a:endParaRPr lang="en-GB" sz="3200" dirty="0"/>
          </a:p>
        </p:txBody>
      </p:sp>
    </p:spTree>
    <p:extLst>
      <p:ext uri="{BB962C8B-B14F-4D97-AF65-F5344CB8AC3E}">
        <p14:creationId xmlns:p14="http://schemas.microsoft.com/office/powerpoint/2010/main" val="1098280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Cambridge IGCSE Literature in English (0475) </a:t>
            </a:r>
            <a:br>
              <a:rPr lang="en-GB" dirty="0"/>
            </a:br>
            <a:endParaRPr lang="en-GB" dirty="0"/>
          </a:p>
        </p:txBody>
      </p:sp>
      <p:sp>
        <p:nvSpPr>
          <p:cNvPr id="3" name="Content Placeholder 2"/>
          <p:cNvSpPr>
            <a:spLocks noGrp="1"/>
          </p:cNvSpPr>
          <p:nvPr>
            <p:ph idx="1"/>
          </p:nvPr>
        </p:nvSpPr>
        <p:spPr/>
        <p:txBody>
          <a:bodyPr>
            <a:normAutofit/>
          </a:bodyPr>
          <a:lstStyle/>
          <a:p>
            <a:r>
              <a:rPr lang="en-GB" sz="2800" dirty="0"/>
              <a:t> </a:t>
            </a:r>
            <a:r>
              <a:rPr lang="en-GB" sz="2800" b="1" u="sng" dirty="0" smtClean="0"/>
              <a:t>Paper </a:t>
            </a:r>
            <a:r>
              <a:rPr lang="en-GB" sz="2800" b="1" u="sng" dirty="0"/>
              <a:t>1 poetry and prose 	1 hour 30 minutes</a:t>
            </a:r>
            <a:r>
              <a:rPr lang="en-GB" sz="2800" dirty="0"/>
              <a:t>	50% - 50 marks</a:t>
            </a:r>
          </a:p>
          <a:p>
            <a:pPr marL="0" indent="0">
              <a:buNone/>
            </a:pPr>
            <a:r>
              <a:rPr lang="en-GB" sz="2800" dirty="0"/>
              <a:t>(closed text)</a:t>
            </a:r>
          </a:p>
          <a:p>
            <a:pPr lvl="0"/>
            <a:r>
              <a:rPr lang="en-GB" sz="2800" dirty="0"/>
              <a:t>Poetry essay response 	25 marks </a:t>
            </a:r>
          </a:p>
          <a:p>
            <a:r>
              <a:rPr lang="en-GB" sz="2800" dirty="0"/>
              <a:t>Prose essay </a:t>
            </a:r>
            <a:r>
              <a:rPr lang="en-GB" sz="2800" dirty="0" smtClean="0"/>
              <a:t>response   25 marks</a:t>
            </a:r>
            <a:endParaRPr lang="en-GB" sz="2800" dirty="0"/>
          </a:p>
        </p:txBody>
      </p:sp>
    </p:spTree>
    <p:extLst>
      <p:ext uri="{BB962C8B-B14F-4D97-AF65-F5344CB8AC3E}">
        <p14:creationId xmlns:p14="http://schemas.microsoft.com/office/powerpoint/2010/main" val="324037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3 Drama</a:t>
            </a:r>
          </a:p>
        </p:txBody>
      </p:sp>
      <p:sp>
        <p:nvSpPr>
          <p:cNvPr id="3" name="Content Placeholder 2"/>
          <p:cNvSpPr>
            <a:spLocks noGrp="1"/>
          </p:cNvSpPr>
          <p:nvPr>
            <p:ph idx="1"/>
          </p:nvPr>
        </p:nvSpPr>
        <p:spPr/>
        <p:txBody>
          <a:bodyPr>
            <a:normAutofit/>
          </a:bodyPr>
          <a:lstStyle/>
          <a:p>
            <a:r>
              <a:rPr lang="en-GB" sz="3600" b="1" dirty="0" smtClean="0"/>
              <a:t>45 </a:t>
            </a:r>
            <a:r>
              <a:rPr lang="en-GB" sz="3600" b="1" dirty="0"/>
              <a:t>minutes	25% - 25 marks</a:t>
            </a:r>
          </a:p>
          <a:p>
            <a:r>
              <a:rPr lang="en-GB" sz="3600" b="1" dirty="0"/>
              <a:t>(open text)</a:t>
            </a:r>
          </a:p>
          <a:p>
            <a:pPr lvl="0"/>
            <a:r>
              <a:rPr lang="en-GB" sz="3600" b="1" dirty="0"/>
              <a:t>Drama essay response 		25 marks</a:t>
            </a:r>
          </a:p>
          <a:p>
            <a:endParaRPr lang="en-GB" sz="3600" b="1" dirty="0"/>
          </a:p>
        </p:txBody>
      </p:sp>
    </p:spTree>
    <p:extLst>
      <p:ext uri="{BB962C8B-B14F-4D97-AF65-F5344CB8AC3E}">
        <p14:creationId xmlns:p14="http://schemas.microsoft.com/office/powerpoint/2010/main" val="2961133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4 Unseen</a:t>
            </a:r>
          </a:p>
        </p:txBody>
      </p:sp>
      <p:sp>
        <p:nvSpPr>
          <p:cNvPr id="3" name="Content Placeholder 2"/>
          <p:cNvSpPr>
            <a:spLocks noGrp="1"/>
          </p:cNvSpPr>
          <p:nvPr>
            <p:ph idx="1"/>
          </p:nvPr>
        </p:nvSpPr>
        <p:spPr/>
        <p:txBody>
          <a:bodyPr>
            <a:noAutofit/>
          </a:bodyPr>
          <a:lstStyle/>
          <a:p>
            <a:r>
              <a:rPr lang="en-GB" sz="3200" dirty="0" smtClean="0"/>
              <a:t>1 </a:t>
            </a:r>
            <a:r>
              <a:rPr lang="en-GB" sz="3200" dirty="0"/>
              <a:t>hour 15 minutes	25% - 25 marks</a:t>
            </a:r>
          </a:p>
          <a:p>
            <a:pPr lvl="0"/>
            <a:r>
              <a:rPr lang="en-GB" sz="3200" dirty="0"/>
              <a:t>Unseen poetry essay response 		25 marks </a:t>
            </a:r>
          </a:p>
          <a:p>
            <a:r>
              <a:rPr lang="en-GB" sz="3200" dirty="0"/>
              <a:t>OR</a:t>
            </a:r>
          </a:p>
          <a:p>
            <a:pPr lvl="0"/>
            <a:r>
              <a:rPr lang="en-GB" sz="3200" dirty="0"/>
              <a:t>Unseen prose essay response 		25 marks</a:t>
            </a:r>
          </a:p>
          <a:p>
            <a:r>
              <a:rPr lang="en-GB" sz="3200" dirty="0"/>
              <a:t/>
            </a:r>
            <a:br>
              <a:rPr lang="en-GB" sz="3200" dirty="0"/>
            </a:br>
            <a:r>
              <a:rPr lang="en-GB" sz="3200" dirty="0"/>
              <a:t> </a:t>
            </a:r>
          </a:p>
          <a:p>
            <a:endParaRPr lang="en-GB" sz="3200" dirty="0"/>
          </a:p>
        </p:txBody>
      </p:sp>
    </p:spTree>
    <p:extLst>
      <p:ext uri="{BB962C8B-B14F-4D97-AF65-F5344CB8AC3E}">
        <p14:creationId xmlns:p14="http://schemas.microsoft.com/office/powerpoint/2010/main" val="3141366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311856" y="267417"/>
            <a:ext cx="10273648" cy="4002657"/>
          </a:xfrm>
          <a:prstGeom prst="rect">
            <a:avLst/>
          </a:prstGeom>
        </p:spPr>
      </p:pic>
    </p:spTree>
    <p:extLst>
      <p:ext uri="{BB962C8B-B14F-4D97-AF65-F5344CB8AC3E}">
        <p14:creationId xmlns:p14="http://schemas.microsoft.com/office/powerpoint/2010/main" val="3719781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0691" y="382385"/>
            <a:ext cx="9873263" cy="6246751"/>
          </a:xfrm>
          <a:prstGeom prst="rect">
            <a:avLst/>
          </a:prstGeom>
        </p:spPr>
      </p:pic>
    </p:spTree>
    <p:extLst>
      <p:ext uri="{BB962C8B-B14F-4D97-AF65-F5344CB8AC3E}">
        <p14:creationId xmlns:p14="http://schemas.microsoft.com/office/powerpoint/2010/main" val="1157592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2909" y="497484"/>
            <a:ext cx="10915507" cy="3815723"/>
          </a:xfrm>
          <a:prstGeom prst="rect">
            <a:avLst/>
          </a:prstGeom>
        </p:spPr>
      </p:pic>
    </p:spTree>
    <p:extLst>
      <p:ext uri="{BB962C8B-B14F-4D97-AF65-F5344CB8AC3E}">
        <p14:creationId xmlns:p14="http://schemas.microsoft.com/office/powerpoint/2010/main" val="1542279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23242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solidFill>
                  <a:schemeClr val="tx1"/>
                </a:solidFill>
                <a:effectLst>
                  <a:outerShdw blurRad="38100" dist="38100" dir="2700000" algn="tl">
                    <a:srgbClr val="000000">
                      <a:alpha val="43137"/>
                    </a:srgbClr>
                  </a:outerShdw>
                </a:effectLst>
              </a:rPr>
              <a:t>The Options </a:t>
            </a:r>
            <a:endParaRPr lang="en-GB" sz="54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GB" sz="3200" dirty="0" smtClean="0"/>
              <a:t>Currently we have Sets 1-6 studying the Welsh Exam Board WJEC. This allows for us to continue with lettered grades (A*-G) instead of numbered grades.</a:t>
            </a:r>
          </a:p>
          <a:p>
            <a:r>
              <a:rPr lang="en-GB" sz="3200" dirty="0" smtClean="0"/>
              <a:t>Set 7 are focusing on Entry Level Qualifications at this year with a view to sit their GCSE once completing the Entry Level</a:t>
            </a:r>
            <a:endParaRPr lang="en-GB" sz="3200" dirty="0"/>
          </a:p>
        </p:txBody>
      </p:sp>
    </p:spTree>
    <p:extLst>
      <p:ext uri="{BB962C8B-B14F-4D97-AF65-F5344CB8AC3E}">
        <p14:creationId xmlns:p14="http://schemas.microsoft.com/office/powerpoint/2010/main" val="3930604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u="sng" dirty="0" smtClean="0"/>
              <a:t>The Tiers</a:t>
            </a:r>
            <a:endParaRPr lang="en-GB" sz="6000" u="sng" dirty="0"/>
          </a:p>
        </p:txBody>
      </p:sp>
      <p:sp>
        <p:nvSpPr>
          <p:cNvPr id="3" name="Content Placeholder 2"/>
          <p:cNvSpPr>
            <a:spLocks noGrp="1"/>
          </p:cNvSpPr>
          <p:nvPr>
            <p:ph idx="1"/>
          </p:nvPr>
        </p:nvSpPr>
        <p:spPr>
          <a:xfrm>
            <a:off x="1251678" y="2194560"/>
            <a:ext cx="10424160" cy="4803006"/>
          </a:xfrm>
        </p:spPr>
        <p:txBody>
          <a:bodyPr>
            <a:noAutofit/>
          </a:bodyPr>
          <a:lstStyle/>
          <a:p>
            <a:pPr marL="0" indent="0">
              <a:buNone/>
            </a:pPr>
            <a:r>
              <a:rPr lang="en-GB" sz="2800" dirty="0" smtClean="0"/>
              <a:t>There are 3 tiers in WJEC Mathematics:</a:t>
            </a:r>
          </a:p>
          <a:p>
            <a:r>
              <a:rPr lang="en-GB" sz="2800" dirty="0" smtClean="0"/>
              <a:t>Higher (Grades A*-C)            Sets 1 &amp; 2</a:t>
            </a:r>
          </a:p>
          <a:p>
            <a:r>
              <a:rPr lang="en-GB" sz="2800" dirty="0" smtClean="0"/>
              <a:t>Intermediate (Grades B-E)	Sets 3, 4, 5 </a:t>
            </a:r>
          </a:p>
          <a:p>
            <a:r>
              <a:rPr lang="en-GB" sz="2800" dirty="0" smtClean="0"/>
              <a:t>Foundation (D-G)		Sets 6/7 (once Entry Level is completed)</a:t>
            </a:r>
            <a:endParaRPr lang="en-GB" sz="2800" dirty="0"/>
          </a:p>
        </p:txBody>
      </p:sp>
    </p:spTree>
    <p:extLst>
      <p:ext uri="{BB962C8B-B14F-4D97-AF65-F5344CB8AC3E}">
        <p14:creationId xmlns:p14="http://schemas.microsoft.com/office/powerpoint/2010/main" val="4044058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089" y="180254"/>
            <a:ext cx="10178322" cy="1492132"/>
          </a:xfrm>
        </p:spPr>
        <p:txBody>
          <a:bodyPr/>
          <a:lstStyle/>
          <a:p>
            <a:pPr algn="ctr"/>
            <a:r>
              <a:rPr lang="en-GB" u="sng" dirty="0" smtClean="0"/>
              <a:t>Equipment</a:t>
            </a:r>
            <a:endParaRPr lang="en-GB" u="sng" dirty="0"/>
          </a:p>
        </p:txBody>
      </p:sp>
      <p:sp>
        <p:nvSpPr>
          <p:cNvPr id="3" name="Content Placeholder 2"/>
          <p:cNvSpPr>
            <a:spLocks noGrp="1"/>
          </p:cNvSpPr>
          <p:nvPr>
            <p:ph idx="1"/>
          </p:nvPr>
        </p:nvSpPr>
        <p:spPr>
          <a:xfrm>
            <a:off x="3619099" y="1374002"/>
            <a:ext cx="7806087" cy="5110283"/>
          </a:xfrm>
        </p:spPr>
        <p:txBody>
          <a:bodyPr>
            <a:noAutofit/>
          </a:bodyPr>
          <a:lstStyle/>
          <a:p>
            <a:pPr marL="0" indent="0">
              <a:buNone/>
            </a:pPr>
            <a:r>
              <a:rPr lang="en-GB" sz="2200" dirty="0"/>
              <a:t>Students </a:t>
            </a:r>
            <a:r>
              <a:rPr lang="en-GB" sz="2200" dirty="0" smtClean="0"/>
              <a:t>will </a:t>
            </a:r>
            <a:r>
              <a:rPr lang="en-GB" sz="2200" dirty="0"/>
              <a:t>need the following equipment </a:t>
            </a:r>
            <a:r>
              <a:rPr lang="en-GB" sz="2200" dirty="0" smtClean="0"/>
              <a:t>in order to be successful in both lessons and during exams.</a:t>
            </a:r>
          </a:p>
          <a:p>
            <a:pPr marL="0" indent="0">
              <a:buNone/>
            </a:pPr>
            <a:endParaRPr lang="en-GB" sz="2200" dirty="0"/>
          </a:p>
          <a:p>
            <a:pPr fontAlgn="base"/>
            <a:r>
              <a:rPr lang="en-GB" sz="2200" dirty="0" smtClean="0"/>
              <a:t>Black Pen (Ball-point for exam requirement)</a:t>
            </a:r>
          </a:p>
          <a:p>
            <a:pPr fontAlgn="base"/>
            <a:r>
              <a:rPr lang="en-GB" sz="2200" dirty="0" smtClean="0"/>
              <a:t>Pencil</a:t>
            </a:r>
            <a:endParaRPr lang="en-GB" sz="2200" dirty="0"/>
          </a:p>
          <a:p>
            <a:pPr fontAlgn="base"/>
            <a:r>
              <a:rPr lang="en-GB" sz="2200" dirty="0" smtClean="0"/>
              <a:t>Ruler (30cm)</a:t>
            </a:r>
            <a:endParaRPr lang="en-GB" sz="2200" dirty="0"/>
          </a:p>
          <a:p>
            <a:pPr fontAlgn="base"/>
            <a:r>
              <a:rPr lang="en-GB" sz="2200" dirty="0"/>
              <a:t>Protractor</a:t>
            </a:r>
          </a:p>
          <a:p>
            <a:pPr fontAlgn="base"/>
            <a:r>
              <a:rPr lang="en-GB" sz="2200" dirty="0" smtClean="0"/>
              <a:t>Compass</a:t>
            </a:r>
          </a:p>
          <a:p>
            <a:pPr fontAlgn="base"/>
            <a:r>
              <a:rPr lang="en-GB" sz="2200" dirty="0" smtClean="0"/>
              <a:t>Scientific Calculator (Preferably a CASIO)</a:t>
            </a:r>
            <a:endParaRPr lang="en-GB" sz="2200" dirty="0"/>
          </a:p>
          <a:p>
            <a:pPr marL="0" indent="0" fontAlgn="base">
              <a:buNone/>
            </a:pPr>
            <a:r>
              <a:rPr lang="en-GB" sz="2200" dirty="0" smtClean="0"/>
              <a:t>It is important that students are regularly attending lessons with the correct equipment so they know how to use it in the exam.</a:t>
            </a:r>
          </a:p>
        </p:txBody>
      </p:sp>
      <p:sp>
        <p:nvSpPr>
          <p:cNvPr id="4" name="Rectangle 3"/>
          <p:cNvSpPr/>
          <p:nvPr/>
        </p:nvSpPr>
        <p:spPr>
          <a:xfrm>
            <a:off x="5977217" y="3244334"/>
            <a:ext cx="237566" cy="369332"/>
          </a:xfrm>
          <a:prstGeom prst="rect">
            <a:avLst/>
          </a:prstGeom>
        </p:spPr>
        <p:txBody>
          <a:bodyPr wrap="none">
            <a:spAutoFit/>
          </a:bodyPr>
          <a:lstStyle/>
          <a:p>
            <a:r>
              <a:rPr lang="en-GB" dirty="0"/>
              <a:t> </a:t>
            </a:r>
          </a:p>
        </p:txBody>
      </p:sp>
      <p:pic>
        <p:nvPicPr>
          <p:cNvPr id="7" name="Picture 6"/>
          <p:cNvPicPr>
            <a:picLocks noChangeAspect="1"/>
          </p:cNvPicPr>
          <p:nvPr/>
        </p:nvPicPr>
        <p:blipFill>
          <a:blip r:embed="rId2"/>
          <a:stretch>
            <a:fillRect/>
          </a:stretch>
        </p:blipFill>
        <p:spPr>
          <a:xfrm>
            <a:off x="142338" y="191355"/>
            <a:ext cx="3380509" cy="6524557"/>
          </a:xfrm>
          <a:prstGeom prst="rect">
            <a:avLst/>
          </a:prstGeom>
        </p:spPr>
      </p:pic>
    </p:spTree>
    <p:extLst>
      <p:ext uri="{BB962C8B-B14F-4D97-AF65-F5344CB8AC3E}">
        <p14:creationId xmlns:p14="http://schemas.microsoft.com/office/powerpoint/2010/main" val="648212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The Papers</a:t>
            </a:r>
            <a:endParaRPr lang="en-GB" u="sng" dirty="0"/>
          </a:p>
        </p:txBody>
      </p:sp>
      <p:sp>
        <p:nvSpPr>
          <p:cNvPr id="3" name="Content Placeholder 2"/>
          <p:cNvSpPr>
            <a:spLocks noGrp="1"/>
          </p:cNvSpPr>
          <p:nvPr>
            <p:ph idx="1"/>
          </p:nvPr>
        </p:nvSpPr>
        <p:spPr>
          <a:xfrm>
            <a:off x="928839" y="1874517"/>
            <a:ext cx="10501161" cy="3465096"/>
          </a:xfrm>
        </p:spPr>
        <p:txBody>
          <a:bodyPr>
            <a:noAutofit/>
          </a:bodyPr>
          <a:lstStyle/>
          <a:p>
            <a:pPr marL="0" indent="0">
              <a:buNone/>
            </a:pPr>
            <a:r>
              <a:rPr lang="en-GB" sz="2800" dirty="0" smtClean="0"/>
              <a:t>For all tiers there are 2 papers to sit.</a:t>
            </a:r>
            <a:endParaRPr lang="en-GB" sz="2800" dirty="0"/>
          </a:p>
          <a:p>
            <a:pPr marL="0" indent="0">
              <a:buNone/>
            </a:pPr>
            <a:r>
              <a:rPr lang="en-GB" sz="2800" dirty="0" smtClean="0"/>
              <a:t>Higher/Intermediate are 1 Hour and 45 minutes long.</a:t>
            </a:r>
          </a:p>
          <a:p>
            <a:pPr marL="0" indent="0">
              <a:buNone/>
            </a:pPr>
            <a:r>
              <a:rPr lang="en-GB" sz="2800" dirty="0" smtClean="0"/>
              <a:t>Foundation are 1 Hour and 30 minutes long</a:t>
            </a:r>
          </a:p>
          <a:p>
            <a:pPr marL="0" indent="0">
              <a:buNone/>
            </a:pPr>
            <a:r>
              <a:rPr lang="en-GB" sz="2800" dirty="0" smtClean="0"/>
              <a:t>There is a non-calculator and a calculator paper.</a:t>
            </a:r>
          </a:p>
          <a:p>
            <a:pPr marL="0" indent="0">
              <a:buNone/>
            </a:pPr>
            <a:r>
              <a:rPr lang="en-GB" sz="2800" dirty="0" smtClean="0"/>
              <a:t>All papers have a formula page on the second page and will also have 2 marks awards for Quality of Written Communication (QWC).</a:t>
            </a:r>
          </a:p>
        </p:txBody>
      </p:sp>
    </p:spTree>
    <p:extLst>
      <p:ext uri="{BB962C8B-B14F-4D97-AF65-F5344CB8AC3E}">
        <p14:creationId xmlns:p14="http://schemas.microsoft.com/office/powerpoint/2010/main" val="3672743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u="sng" dirty="0" smtClean="0"/>
              <a:t>QWC</a:t>
            </a:r>
            <a:endParaRPr lang="en-GB" sz="6000" u="sng" dirty="0"/>
          </a:p>
        </p:txBody>
      </p:sp>
      <p:sp>
        <p:nvSpPr>
          <p:cNvPr id="3" name="Content Placeholder 2"/>
          <p:cNvSpPr>
            <a:spLocks noGrp="1"/>
          </p:cNvSpPr>
          <p:nvPr>
            <p:ph idx="1"/>
          </p:nvPr>
        </p:nvSpPr>
        <p:spPr>
          <a:xfrm>
            <a:off x="1116925" y="1804737"/>
            <a:ext cx="10178322" cy="3593591"/>
          </a:xfrm>
        </p:spPr>
        <p:txBody>
          <a:bodyPr>
            <a:normAutofit fontScale="92500" lnSpcReduction="20000"/>
          </a:bodyPr>
          <a:lstStyle/>
          <a:p>
            <a:pPr marL="0" indent="0">
              <a:buNone/>
            </a:pPr>
            <a:r>
              <a:rPr lang="en-GB" sz="2800" dirty="0" smtClean="0"/>
              <a:t>There are 2 marks available in WJEC for Quality of Written Communication (QWC).</a:t>
            </a:r>
          </a:p>
          <a:p>
            <a:pPr marL="0" indent="0">
              <a:buNone/>
            </a:pPr>
            <a:endParaRPr lang="en-GB" sz="2800" dirty="0"/>
          </a:p>
          <a:p>
            <a:pPr marL="0" indent="0">
              <a:buNone/>
            </a:pPr>
            <a:r>
              <a:rPr lang="en-GB" sz="2800" dirty="0" smtClean="0"/>
              <a:t>QWC marks are awarded for how the students have explained their answers. Examiners are not looking for paragraphs but they will be focusing on how they have presented the answers (logical manner, correct use of mathematical symbols, all workings shown) and how they have explained their steps (have they made it clear what they are doing, have they used correct punctuation and spellings)</a:t>
            </a:r>
            <a:endParaRPr lang="en-GB" sz="2800" dirty="0"/>
          </a:p>
        </p:txBody>
      </p:sp>
    </p:spTree>
    <p:extLst>
      <p:ext uri="{BB962C8B-B14F-4D97-AF65-F5344CB8AC3E}">
        <p14:creationId xmlns:p14="http://schemas.microsoft.com/office/powerpoint/2010/main" val="793036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281" b="37933"/>
          <a:stretch/>
        </p:blipFill>
        <p:spPr>
          <a:xfrm>
            <a:off x="529388" y="-10656"/>
            <a:ext cx="6558201" cy="5603966"/>
          </a:xfrm>
          <a:prstGeom prst="rect">
            <a:avLst/>
          </a:prstGeom>
        </p:spPr>
      </p:pic>
      <p:pic>
        <p:nvPicPr>
          <p:cNvPr id="6" name="Picture 5"/>
          <p:cNvPicPr>
            <a:picLocks noChangeAspect="1"/>
          </p:cNvPicPr>
          <p:nvPr/>
        </p:nvPicPr>
        <p:blipFill rotWithShape="1">
          <a:blip r:embed="rId2"/>
          <a:srcRect t="63682"/>
          <a:stretch/>
        </p:blipFill>
        <p:spPr>
          <a:xfrm>
            <a:off x="5786308" y="3521301"/>
            <a:ext cx="6405692" cy="3193868"/>
          </a:xfrm>
          <a:prstGeom prst="rect">
            <a:avLst/>
          </a:prstGeom>
        </p:spPr>
      </p:pic>
      <p:sp>
        <p:nvSpPr>
          <p:cNvPr id="2" name="Rounded Rectangle 1"/>
          <p:cNvSpPr/>
          <p:nvPr/>
        </p:nvSpPr>
        <p:spPr>
          <a:xfrm>
            <a:off x="529388" y="173255"/>
            <a:ext cx="5622679" cy="3176337"/>
          </a:xfrm>
          <a:prstGeom prst="roundRect">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38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115052"/>
            <a:ext cx="10515600" cy="991854"/>
          </a:xfrm>
        </p:spPr>
        <p:txBody>
          <a:bodyPr/>
          <a:lstStyle/>
          <a:p>
            <a:pPr algn="ctr"/>
            <a:r>
              <a:rPr lang="en-GB" u="sng" dirty="0" smtClean="0"/>
              <a:t>Support</a:t>
            </a:r>
            <a:endParaRPr lang="en-GB" u="sng" dirty="0"/>
          </a:p>
        </p:txBody>
      </p:sp>
      <p:sp>
        <p:nvSpPr>
          <p:cNvPr id="3" name="Content Placeholder 2"/>
          <p:cNvSpPr>
            <a:spLocks noGrp="1"/>
          </p:cNvSpPr>
          <p:nvPr>
            <p:ph idx="1"/>
          </p:nvPr>
        </p:nvSpPr>
        <p:spPr>
          <a:xfrm>
            <a:off x="1087655" y="1440614"/>
            <a:ext cx="7295949" cy="4228666"/>
          </a:xfrm>
        </p:spPr>
        <p:txBody>
          <a:bodyPr>
            <a:noAutofit/>
          </a:bodyPr>
          <a:lstStyle/>
          <a:p>
            <a:r>
              <a:rPr lang="en-GB" sz="2800" dirty="0" smtClean="0"/>
              <a:t>After School Maths Club (Every day except Thursday)</a:t>
            </a:r>
            <a:endParaRPr lang="en-GB" sz="2800" dirty="0"/>
          </a:p>
          <a:p>
            <a:r>
              <a:rPr lang="en-GB" sz="2800" dirty="0" err="1" smtClean="0"/>
              <a:t>MyMaths</a:t>
            </a:r>
            <a:r>
              <a:rPr lang="en-GB" sz="2800" dirty="0" smtClean="0"/>
              <a:t> (booster packs for general revision and lessons for specific topic support)</a:t>
            </a:r>
          </a:p>
          <a:p>
            <a:r>
              <a:rPr lang="en-GB" sz="2800" dirty="0" smtClean="0"/>
              <a:t>Revision Workbooks can be found in most book shops and on Amazon</a:t>
            </a:r>
            <a:endParaRPr lang="en-GB" sz="2800" dirty="0"/>
          </a:p>
        </p:txBody>
      </p:sp>
      <p:pic>
        <p:nvPicPr>
          <p:cNvPr id="4" name="Picture 3"/>
          <p:cNvPicPr>
            <a:picLocks noChangeAspect="1"/>
          </p:cNvPicPr>
          <p:nvPr/>
        </p:nvPicPr>
        <p:blipFill>
          <a:blip r:embed="rId2"/>
          <a:stretch>
            <a:fillRect/>
          </a:stretch>
        </p:blipFill>
        <p:spPr>
          <a:xfrm>
            <a:off x="8491431" y="1953929"/>
            <a:ext cx="3195743" cy="4384308"/>
          </a:xfrm>
          <a:prstGeom prst="rect">
            <a:avLst/>
          </a:prstGeom>
        </p:spPr>
      </p:pic>
    </p:spTree>
    <p:extLst>
      <p:ext uri="{BB962C8B-B14F-4D97-AF65-F5344CB8AC3E}">
        <p14:creationId xmlns:p14="http://schemas.microsoft.com/office/powerpoint/2010/main" val="4124643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Cambridge IGCSE English language and Literature</a:t>
            </a:r>
            <a:endParaRPr lang="en-GB" dirty="0"/>
          </a:p>
        </p:txBody>
      </p:sp>
      <p:sp>
        <p:nvSpPr>
          <p:cNvPr id="3" name="Subtitle 2"/>
          <p:cNvSpPr>
            <a:spLocks noGrp="1"/>
          </p:cNvSpPr>
          <p:nvPr>
            <p:ph type="subTitle" idx="1"/>
          </p:nvPr>
        </p:nvSpPr>
        <p:spPr/>
        <p:txBody>
          <a:bodyPr/>
          <a:lstStyle/>
          <a:p>
            <a:r>
              <a:rPr lang="en-GB" dirty="0" smtClean="0"/>
              <a:t>The exams information</a:t>
            </a:r>
            <a:endParaRPr lang="en-GB" dirty="0"/>
          </a:p>
        </p:txBody>
      </p:sp>
    </p:spTree>
    <p:extLst>
      <p:ext uri="{BB962C8B-B14F-4D97-AF65-F5344CB8AC3E}">
        <p14:creationId xmlns:p14="http://schemas.microsoft.com/office/powerpoint/2010/main" val="633354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6540</TotalTime>
  <Words>573</Words>
  <Application>Microsoft Office PowerPoint</Application>
  <PresentationFormat>Widescreen</PresentationFormat>
  <Paragraphs>67</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Impact</vt:lpstr>
      <vt:lpstr>Badge</vt:lpstr>
      <vt:lpstr>What you need to know about GCSE Maths</vt:lpstr>
      <vt:lpstr>The Options </vt:lpstr>
      <vt:lpstr>The Tiers</vt:lpstr>
      <vt:lpstr>Equipment</vt:lpstr>
      <vt:lpstr>The Papers</vt:lpstr>
      <vt:lpstr>QWC</vt:lpstr>
      <vt:lpstr>PowerPoint Presentation</vt:lpstr>
      <vt:lpstr>Support</vt:lpstr>
      <vt:lpstr>Cambridge IGCSE English language and Literature</vt:lpstr>
      <vt:lpstr>Language paper 1 – Reading Paper</vt:lpstr>
      <vt:lpstr>Paper 2 – Writing paper</vt:lpstr>
      <vt:lpstr>Cambridge IGCSE Literature in English (0475)  </vt:lpstr>
      <vt:lpstr>Paper 3 Drama</vt:lpstr>
      <vt:lpstr>Paper 4 Unseen</vt:lpstr>
      <vt:lpstr>PowerPoint Presentation</vt:lpstr>
      <vt:lpstr>PowerPoint Presentation</vt:lpstr>
      <vt:lpstr>PowerPoint Presentation</vt:lpstr>
      <vt:lpstr>Any questions?</vt:lpstr>
    </vt:vector>
  </TitlesOfParts>
  <Company>Isle of Man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 William</dc:creator>
  <cp:lastModifiedBy>Naish, Steph</cp:lastModifiedBy>
  <cp:revision>33</cp:revision>
  <dcterms:created xsi:type="dcterms:W3CDTF">2019-01-06T14:58:26Z</dcterms:created>
  <dcterms:modified xsi:type="dcterms:W3CDTF">2020-10-08T07:50:42Z</dcterms:modified>
</cp:coreProperties>
</file>