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6"/>
  </p:notesMasterIdLst>
  <p:sldIdLst>
    <p:sldId id="296" r:id="rId6"/>
    <p:sldId id="279" r:id="rId7"/>
    <p:sldId id="270" r:id="rId8"/>
    <p:sldId id="260" r:id="rId9"/>
    <p:sldId id="271" r:id="rId10"/>
    <p:sldId id="280" r:id="rId11"/>
    <p:sldId id="261" r:id="rId12"/>
    <p:sldId id="264" r:id="rId13"/>
    <p:sldId id="262" r:id="rId14"/>
    <p:sldId id="263" r:id="rId15"/>
    <p:sldId id="281" r:id="rId16"/>
    <p:sldId id="265" r:id="rId17"/>
    <p:sldId id="266" r:id="rId18"/>
    <p:sldId id="267" r:id="rId19"/>
    <p:sldId id="268" r:id="rId20"/>
    <p:sldId id="269" r:id="rId21"/>
    <p:sldId id="282" r:id="rId22"/>
    <p:sldId id="272" r:id="rId23"/>
    <p:sldId id="258" r:id="rId24"/>
    <p:sldId id="275" r:id="rId25"/>
    <p:sldId id="276" r:id="rId26"/>
    <p:sldId id="274" r:id="rId27"/>
    <p:sldId id="273" r:id="rId28"/>
    <p:sldId id="277" r:id="rId29"/>
    <p:sldId id="278" r:id="rId30"/>
    <p:sldId id="297" r:id="rId31"/>
    <p:sldId id="284" r:id="rId32"/>
    <p:sldId id="293" r:id="rId33"/>
    <p:sldId id="294" r:id="rId34"/>
    <p:sldId id="29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erson, James" initials="SJ" lastIdx="6" clrIdx="0">
    <p:extLst>
      <p:ext uri="{19B8F6BF-5375-455C-9EA6-DF929625EA0E}">
        <p15:presenceInfo xmlns:p15="http://schemas.microsoft.com/office/powerpoint/2012/main" userId="S-1-5-21-2807426268-500450481-2599562644-113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44" autoAdjust="0"/>
  </p:normalViewPr>
  <p:slideViewPr>
    <p:cSldViewPr snapToGrid="0" showGuides="1">
      <p:cViewPr varScale="1">
        <p:scale>
          <a:sx n="75" d="100"/>
          <a:sy n="75" d="100"/>
        </p:scale>
        <p:origin x="77" y="245"/>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6DBCB-C11C-40B1-8A02-F54B606A6A2E}" type="datetimeFigureOut">
              <a:rPr lang="en-GB" smtClean="0"/>
              <a:t>17/06/2024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F0B63D-5783-43AF-A191-858A56AB1B8B}" type="slidenum">
              <a:rPr lang="en-GB" smtClean="0"/>
              <a:t>‹#›</a:t>
            </a:fld>
            <a:endParaRPr lang="en-GB"/>
          </a:p>
        </p:txBody>
      </p:sp>
    </p:spTree>
    <p:extLst>
      <p:ext uri="{BB962C8B-B14F-4D97-AF65-F5344CB8AC3E}">
        <p14:creationId xmlns:p14="http://schemas.microsoft.com/office/powerpoint/2010/main" val="125623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gov.im/vap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0F0B63D-5783-43AF-A191-858A56AB1B8B}" type="slidenum">
              <a:rPr lang="en-GB" smtClean="0"/>
              <a:t>2</a:t>
            </a:fld>
            <a:endParaRPr lang="en-GB"/>
          </a:p>
        </p:txBody>
      </p:sp>
    </p:spTree>
    <p:extLst>
      <p:ext uri="{BB962C8B-B14F-4D97-AF65-F5344CB8AC3E}">
        <p14:creationId xmlns:p14="http://schemas.microsoft.com/office/powerpoint/2010/main" val="1308229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a:t>
            </a:r>
            <a:r>
              <a:rPr lang="en-GB" baseline="0" dirty="0"/>
              <a:t> is under 18</a:t>
            </a:r>
          </a:p>
          <a:p>
            <a:endParaRPr lang="en-GB" baseline="0" dirty="0"/>
          </a:p>
          <a:p>
            <a:r>
              <a:rPr lang="en-GB" baseline="0" dirty="0"/>
              <a:t>Indecent is defined under reasonable person test – include portrayal of nudity, the revealing of genitalia, sexual activity (whether solo or with others), penetrative activity</a:t>
            </a:r>
          </a:p>
          <a:p>
            <a:endParaRPr lang="en-GB" baseline="0" dirty="0"/>
          </a:p>
          <a:p>
            <a:r>
              <a:rPr lang="en-GB" baseline="0" dirty="0"/>
              <a:t>Photographs or pseudo photographs are those which depict ‘real’ images even if they have been altered, they still appear human or of actual people</a:t>
            </a:r>
          </a:p>
          <a:p>
            <a:endParaRPr lang="en-GB" baseline="0" dirty="0"/>
          </a:p>
          <a:p>
            <a:r>
              <a:rPr lang="en-GB" baseline="0" dirty="0"/>
              <a:t>Pseudo image is an image which has been made by computer-graphics software or otherwise and has the appearance of a photograph</a:t>
            </a:r>
          </a:p>
          <a:p>
            <a:endParaRPr lang="en-GB" baseline="0" dirty="0"/>
          </a:p>
          <a:p>
            <a:r>
              <a:rPr lang="en-GB" baseline="0" dirty="0"/>
              <a:t>This includes ‘selfies’ – so if teenager takes photographs of themselves would be classed as taking or making an indecent photograph</a:t>
            </a:r>
            <a:endParaRPr lang="en-GB" dirty="0"/>
          </a:p>
        </p:txBody>
      </p:sp>
      <p:sp>
        <p:nvSpPr>
          <p:cNvPr id="4" name="Slide Number Placeholder 3"/>
          <p:cNvSpPr>
            <a:spLocks noGrp="1"/>
          </p:cNvSpPr>
          <p:nvPr>
            <p:ph type="sldNum" sz="quarter" idx="10"/>
          </p:nvPr>
        </p:nvSpPr>
        <p:spPr/>
        <p:txBody>
          <a:bodyPr/>
          <a:lstStyle/>
          <a:p>
            <a:fld id="{E0F0B63D-5783-43AF-A191-858A56AB1B8B}" type="slidenum">
              <a:rPr lang="en-GB" smtClean="0"/>
              <a:t>22</a:t>
            </a:fld>
            <a:endParaRPr lang="en-GB"/>
          </a:p>
        </p:txBody>
      </p:sp>
    </p:spTree>
    <p:extLst>
      <p:ext uri="{BB962C8B-B14F-4D97-AF65-F5344CB8AC3E}">
        <p14:creationId xmlns:p14="http://schemas.microsoft.com/office/powerpoint/2010/main" val="4159399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 is estimated that about one in three women worldwide experiences physical or sexual violence. • Worldwide, up to 50% of sexual assaults are committed against girls under 16 years old. • 30% of women report that their first sexual experience was forced. • An estimated 246 million girls and boys experience school-related violence every year. • Women who have been physically or sexually abused by their partners are more than twice as likely to have an abortion, almost twice as likely to experience depression, and in some regions, 1.5 times more likely to acquire HIV.</a:t>
            </a:r>
          </a:p>
          <a:p>
            <a:endParaRPr lang="en-GB" dirty="0"/>
          </a:p>
          <a:p>
            <a:r>
              <a:rPr lang="en-GB" dirty="0"/>
              <a:t>Free and Informed Consent</a:t>
            </a:r>
            <a:r>
              <a:rPr lang="en-GB" baseline="0" dirty="0"/>
              <a:t> -- </a:t>
            </a:r>
          </a:p>
          <a:p>
            <a:pPr marL="171450" indent="-171450">
              <a:buFont typeface="Arial" panose="020B0604020202020204" pitchFamily="34" charset="0"/>
              <a:buChar char="•"/>
            </a:pPr>
            <a:r>
              <a:rPr lang="en-GB" dirty="0"/>
              <a:t>They don’t want to do it!</a:t>
            </a:r>
          </a:p>
          <a:p>
            <a:pPr marL="171450" indent="-171450">
              <a:buFont typeface="Arial" panose="020B0604020202020204" pitchFamily="34" charset="0"/>
              <a:buChar char="•"/>
            </a:pPr>
            <a:r>
              <a:rPr lang="en-GB" dirty="0"/>
              <a:t>They don’t understand what they are agreeing to </a:t>
            </a:r>
          </a:p>
          <a:p>
            <a:pPr marL="171450" indent="-171450">
              <a:buFont typeface="Arial" panose="020B0604020202020204" pitchFamily="34" charset="0"/>
              <a:buChar char="•"/>
            </a:pPr>
            <a:r>
              <a:rPr lang="en-GB" dirty="0"/>
              <a:t>They don’t have enough information about sex or risks involved </a:t>
            </a:r>
          </a:p>
          <a:p>
            <a:pPr marL="171450" indent="-171450">
              <a:buFont typeface="Arial" panose="020B0604020202020204" pitchFamily="34" charset="0"/>
              <a:buChar char="•"/>
            </a:pPr>
            <a:r>
              <a:rPr lang="en-GB" dirty="0"/>
              <a:t>They feel pressurized to say yes to sex </a:t>
            </a:r>
          </a:p>
          <a:p>
            <a:pPr marL="171450" indent="-171450">
              <a:buFont typeface="Arial" panose="020B0604020202020204" pitchFamily="34" charset="0"/>
              <a:buChar char="•"/>
            </a:pPr>
            <a:r>
              <a:rPr lang="en-GB" dirty="0"/>
              <a:t>They are affected by alcohol or drugs and can’t think properly </a:t>
            </a:r>
          </a:p>
          <a:p>
            <a:pPr marL="171450" indent="-171450">
              <a:buFont typeface="Arial" panose="020B0604020202020204" pitchFamily="34" charset="0"/>
              <a:buChar char="•"/>
            </a:pPr>
            <a:r>
              <a:rPr lang="en-GB" dirty="0"/>
              <a:t>There is a power imbalance, for example their partner is much older than them</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Have conversation</a:t>
            </a:r>
            <a:r>
              <a:rPr lang="en-GB" baseline="0" dirty="0"/>
              <a:t> with children re consent – both females and males.</a:t>
            </a:r>
            <a:endParaRPr lang="en-GB" dirty="0"/>
          </a:p>
        </p:txBody>
      </p:sp>
      <p:sp>
        <p:nvSpPr>
          <p:cNvPr id="4" name="Slide Number Placeholder 3"/>
          <p:cNvSpPr>
            <a:spLocks noGrp="1"/>
          </p:cNvSpPr>
          <p:nvPr>
            <p:ph type="sldNum" sz="quarter" idx="10"/>
          </p:nvPr>
        </p:nvSpPr>
        <p:spPr/>
        <p:txBody>
          <a:bodyPr/>
          <a:lstStyle/>
          <a:p>
            <a:fld id="{E0F0B63D-5783-43AF-A191-858A56AB1B8B}" type="slidenum">
              <a:rPr lang="en-GB" smtClean="0"/>
              <a:t>23</a:t>
            </a:fld>
            <a:endParaRPr lang="en-GB"/>
          </a:p>
        </p:txBody>
      </p:sp>
    </p:spTree>
    <p:extLst>
      <p:ext uri="{BB962C8B-B14F-4D97-AF65-F5344CB8AC3E}">
        <p14:creationId xmlns:p14="http://schemas.microsoft.com/office/powerpoint/2010/main" val="393578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F0B63D-5783-43AF-A191-858A56AB1B8B}" type="slidenum">
              <a:rPr lang="en-GB" smtClean="0"/>
              <a:t>24</a:t>
            </a:fld>
            <a:endParaRPr lang="en-GB"/>
          </a:p>
        </p:txBody>
      </p:sp>
    </p:spTree>
    <p:extLst>
      <p:ext uri="{BB962C8B-B14F-4D97-AF65-F5344CB8AC3E}">
        <p14:creationId xmlns:p14="http://schemas.microsoft.com/office/powerpoint/2010/main" val="3080287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Ste/Libby – this slide and the next two are the stats Ste sent me in the email to focus on so I have redrawn these ones but none of the others. Let me know if you need the others too? Thanks, Henny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DC5A7-1C26-4972-BFA7-7BB91E8367F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11696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can add percentages in on here in place of the red text (don’t forget to change the colour afterwards). My graph tool wasn’t working in PPT so I couldn’t create them in here. If you need any of them changing please let me know!</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DC5A7-1C26-4972-BFA7-7BB91E8367F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4262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96DC5A7-1C26-4972-BFA7-7BB91E8367FF}"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26934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Similarly to Wave 1, </a:t>
            </a:r>
            <a:r>
              <a:rPr lang="en-GB" b="1" dirty="0">
                <a:solidFill>
                  <a:srgbClr val="FF0000"/>
                </a:solidFill>
              </a:rPr>
              <a:t>a quarter of children aged 8-17 said they had changed the date of birth on their profile</a:t>
            </a:r>
            <a:r>
              <a:rPr lang="en-GB" b="1" dirty="0"/>
              <a:t> </a:t>
            </a:r>
            <a:r>
              <a:rPr lang="en-GB" dirty="0"/>
              <a:t>since it was first created.* • Facebook (27%) and </a:t>
            </a:r>
            <a:r>
              <a:rPr lang="en-GB" dirty="0" err="1"/>
              <a:t>TikTok</a:t>
            </a:r>
            <a:r>
              <a:rPr lang="en-GB" dirty="0"/>
              <a:t> (25%), followed by X/Twitter (24%), and Instagram (23%), were the most commonly cited platforms. Which is consistent with Wave 1. • Proportions doing this were again greater among 8-12s for Snapchat (22%), </a:t>
            </a:r>
            <a:r>
              <a:rPr lang="en-GB" dirty="0" err="1"/>
              <a:t>TikTok</a:t>
            </a:r>
            <a:r>
              <a:rPr lang="en-GB" dirty="0"/>
              <a:t> (32%), Instagram (29%) and Pinterest (19%) Like Wave 1, four in five children aged 8-17 said they have never been asked to prove their age on any of the apps/sites, while a minority said they had been asked. • Compared to Wave 1, there has been a noticeable rise in the proportion of 8-17s who have been requested to verify their date of birth on Instagram and Facebook. • Across age groups, the proportion of children asked to prove their date of birth remained similar to Wave 1. However, compared to Wave 1, children aged 13-15 were more likely to say that they had been asked to verify their date of birth on Facebook (8% vs 21%) and YouTube (6% vs 14%). • When asked how they proved their age, 29-45% of children aged 8-17 said their parents/guardians/or someone else had done this for them.** • Up to a fifth said they had proved it themselves, via photo, ID, or bank information – increasingly likely for Snapchat, YouTube and Instagram compared to Wave 1.</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D0E487-C34F-488F-9C85-277A81FEE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70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Children had first seen violent content in primary school, and the content described by older children was markedly more violent While all children in the workshops had seen violent content, including those as young as 8, different risks emerged for children of different age groups. As illustrated in the diagram below, children we spoke to in their early to mid-teens (ages 13- 15) were most actively engaging with violent content, including sharing content with others. They told us this was due to the perceived popularity of the content and the desire for belonging and </a:t>
            </a:r>
            <a:r>
              <a:rPr lang="en-GB" dirty="0" err="1"/>
              <a:t>fittng</a:t>
            </a:r>
            <a:r>
              <a:rPr lang="en-GB" dirty="0"/>
              <a:t> in with what others their age were doing online. </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D0E487-C34F-488F-9C85-277A81FEE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444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According</a:t>
            </a:r>
            <a:r>
              <a:rPr lang="en-GB" baseline="0" dirty="0"/>
              <a:t> to Ofcom: </a:t>
            </a:r>
            <a:r>
              <a:rPr lang="en-GB" dirty="0"/>
              <a:t>children report feelings of anxiety, shame, and fear on encountering content promoting eating disorders suicide and self-harm. </a:t>
            </a:r>
          </a:p>
          <a:p>
            <a:r>
              <a:rPr lang="en-GB" dirty="0"/>
              <a:t>Content can also encourage children to adopt attitudes and behaviours that cause harm to their peers and communities. For example, evidence links violent content to specific behaviours related to violence, such as leading children to perceive it as normal to carry knives. Over half of 11-14-year-old boys (52%) are aware of and have engaged with influencers tied to the ‘</a:t>
            </a:r>
            <a:r>
              <a:rPr lang="en-GB" dirty="0" err="1"/>
              <a:t>manosphere</a:t>
            </a:r>
            <a:r>
              <a:rPr lang="en-GB" dirty="0"/>
              <a:t>’. This may be contributing to a rise in misogyny among children: 70% of teachers reported a rise in sexist language in the classroom in the past 12 months,17 while the number of girls aged 13-21 who have received ‘sexist comments’ online has almost tripled in ten years (from 20% in 2013 to 57% in 2023). Pornographic content has been linked to increased risks of developing harmful sexual behaviours may be increasing the risk of indirect harm to women and girls.</a:t>
            </a:r>
          </a:p>
          <a:p>
            <a:endParaRPr lang="en-GB" dirty="0"/>
          </a:p>
          <a:p>
            <a:r>
              <a:rPr lang="en-GB" dirty="0"/>
              <a:t>Children with a mental health condition are four times as likely to have seen content promoting suicide or self-harm, and nearly three times as likely to have seen eating disorder in </a:t>
            </a:r>
            <a:r>
              <a:rPr lang="en-GB"/>
              <a:t>a four week </a:t>
            </a:r>
            <a:r>
              <a:rPr lang="en-GB" dirty="0"/>
              <a:t>period than those without any limiting or impacting conditions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D0E487-C34F-488F-9C85-277A81FEE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389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 children growing up today have always lived in a world with the internet. It’s a fundamental and ever present part of their daily lives, and has many benefits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Ask open questions, allow them time to think and respond, try to focus on what they’re saying</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Your</a:t>
            </a:r>
            <a:r>
              <a:rPr lang="en-GB" baseline="0" dirty="0"/>
              <a:t> child may say something that makes you feel angry or worried. Reacting too quickly could shut down the conversation and make it unlikely your child will open up again in the future. Allow yourself time to collect your thoughts before responding </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D0E487-C34F-488F-9C85-277A81FEE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487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CEOP - </a:t>
            </a:r>
            <a:r>
              <a:rPr lang="en-GB" sz="1200" b="0" i="0" kern="1200" dirty="0">
                <a:solidFill>
                  <a:schemeClr val="tx1"/>
                </a:solidFill>
                <a:effectLst/>
                <a:latin typeface="+mn-lt"/>
                <a:ea typeface="+mn-ea"/>
                <a:cs typeface="+mn-cs"/>
              </a:rPr>
              <a:t>Child Exploitation and Online Protection Command – sits within National</a:t>
            </a:r>
            <a:r>
              <a:rPr lang="en-GB" sz="1200" b="0" i="0" kern="1200" baseline="0" dirty="0">
                <a:solidFill>
                  <a:schemeClr val="tx1"/>
                </a:solidFill>
                <a:effectLst/>
                <a:latin typeface="+mn-lt"/>
                <a:ea typeface="+mn-ea"/>
                <a:cs typeface="+mn-cs"/>
              </a:rPr>
              <a:t> Crime Agency, helps protect children from online grooming</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0D0E487-C34F-488F-9C85-277A81FEED0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29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F0B63D-5783-43AF-A191-858A56AB1B8B}" type="slidenum">
              <a:rPr lang="en-GB" smtClean="0"/>
              <a:t>19</a:t>
            </a:fld>
            <a:endParaRPr lang="en-GB"/>
          </a:p>
        </p:txBody>
      </p:sp>
    </p:spTree>
    <p:extLst>
      <p:ext uri="{BB962C8B-B14F-4D97-AF65-F5344CB8AC3E}">
        <p14:creationId xmlns:p14="http://schemas.microsoft.com/office/powerpoint/2010/main" val="14249629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Tuesday, 21 May 2024</a:t>
            </a:r>
          </a:p>
          <a:p>
            <a:r>
              <a:rPr lang="en-GB" sz="1200" b="0" i="0" kern="1200" dirty="0">
                <a:solidFill>
                  <a:schemeClr val="tx1"/>
                </a:solidFill>
                <a:effectLst/>
                <a:latin typeface="+mn-lt"/>
                <a:ea typeface="+mn-ea"/>
                <a:cs typeface="+mn-cs"/>
              </a:rPr>
              <a:t>Legislation to introduce stricter regulations on the sale and promotion of vaping products, has today gained Royal Assent. </a:t>
            </a:r>
          </a:p>
          <a:p>
            <a:r>
              <a:rPr lang="en-GB" sz="1200" b="0" i="0" kern="1200" dirty="0">
                <a:solidFill>
                  <a:schemeClr val="tx1"/>
                </a:solidFill>
                <a:effectLst/>
                <a:latin typeface="+mn-lt"/>
                <a:ea typeface="+mn-ea"/>
                <a:cs typeface="+mn-cs"/>
              </a:rPr>
              <a:t>The Vaping Products Act 2024 will come into operation from Monday 27 May when the sale and supply of vaping products to under 18s will be prohibited. </a:t>
            </a:r>
          </a:p>
          <a:p>
            <a:r>
              <a:rPr lang="en-GB" sz="1200" b="0" i="0" kern="1200" dirty="0">
                <a:solidFill>
                  <a:schemeClr val="tx1"/>
                </a:solidFill>
                <a:effectLst/>
                <a:latin typeface="+mn-lt"/>
                <a:ea typeface="+mn-ea"/>
                <a:cs typeface="+mn-cs"/>
              </a:rPr>
              <a:t>The Act’s new advertising restrictions and display regulations will be introduced from Sunday 1 September. This will mean that for retailers accessible to those under 18, vaping products will no longer be permitted to be on open display. </a:t>
            </a:r>
          </a:p>
          <a:p>
            <a:r>
              <a:rPr lang="en-GB" sz="1200" b="0" i="0" kern="1200" dirty="0">
                <a:solidFill>
                  <a:schemeClr val="tx1"/>
                </a:solidFill>
                <a:effectLst/>
                <a:latin typeface="+mn-lt"/>
                <a:ea typeface="+mn-ea"/>
                <a:cs typeface="+mn-cs"/>
              </a:rPr>
              <a:t>Minister for the Cabinet Office, Kate Lord-Brennan MHK who promoted the Bill said:</a:t>
            </a:r>
          </a:p>
          <a:p>
            <a:r>
              <a:rPr lang="en-GB" sz="1200" b="0" i="0" kern="1200" dirty="0">
                <a:solidFill>
                  <a:schemeClr val="tx1"/>
                </a:solidFill>
                <a:effectLst/>
                <a:latin typeface="+mn-lt"/>
                <a:ea typeface="+mn-ea"/>
                <a:cs typeface="+mn-cs"/>
              </a:rPr>
              <a:t>‘It is really positive to be able to put this Act into operation following Royal Assent. The new Act will finally align us with the UK's age controls on the sale of vaping products, and it will surpass UK legislation by introducing new point of sale restrictions, meaning that the display and marketing of vapes will be restricted in retailers accessible to children and young people.  This is an important move for the current and future health of young people.”    </a:t>
            </a:r>
          </a:p>
          <a:p>
            <a:r>
              <a:rPr lang="en-GB" sz="1200" b="0" i="0" kern="1200" dirty="0">
                <a:solidFill>
                  <a:schemeClr val="tx1"/>
                </a:solidFill>
                <a:effectLst/>
                <a:latin typeface="+mn-lt"/>
                <a:ea typeface="+mn-ea"/>
                <a:cs typeface="+mn-cs"/>
              </a:rPr>
              <a:t>In preparing the Bill, Public Health engaged with parents, retailers and school leaders and work will continue with them to develop resources to support those who need it. </a:t>
            </a:r>
          </a:p>
          <a:p>
            <a:r>
              <a:rPr lang="en-GB" sz="1200" b="0" i="0" kern="1200" dirty="0">
                <a:solidFill>
                  <a:schemeClr val="tx1"/>
                </a:solidFill>
                <a:effectLst/>
                <a:latin typeface="+mn-lt"/>
                <a:ea typeface="+mn-ea"/>
                <a:cs typeface="+mn-cs"/>
              </a:rPr>
              <a:t>Visit </a:t>
            </a:r>
            <a:r>
              <a:rPr lang="en-GB" sz="1200" b="0" i="0" u="sng" kern="1200" dirty="0">
                <a:solidFill>
                  <a:schemeClr val="tx1"/>
                </a:solidFill>
                <a:effectLst/>
                <a:latin typeface="+mn-lt"/>
                <a:ea typeface="+mn-ea"/>
                <a:cs typeface="+mn-cs"/>
                <a:hlinkClick r:id="rId3"/>
              </a:rPr>
              <a:t>www.gov.im/vaping</a:t>
            </a:r>
            <a:r>
              <a:rPr lang="en-GB" sz="1200" b="0" i="0" kern="1200" dirty="0">
                <a:solidFill>
                  <a:schemeClr val="tx1"/>
                </a:solidFill>
                <a:effectLst/>
                <a:latin typeface="+mn-lt"/>
                <a:ea typeface="+mn-ea"/>
                <a:cs typeface="+mn-cs"/>
              </a:rPr>
              <a:t> for more information and answers to frequently asked questions. </a:t>
            </a:r>
          </a:p>
          <a:p>
            <a:endParaRPr lang="en-GB" sz="1200" b="0" i="0" kern="1200" dirty="0">
              <a:solidFill>
                <a:schemeClr val="tx1"/>
              </a:solidFill>
              <a:effectLst/>
              <a:latin typeface="+mn-lt"/>
              <a:ea typeface="+mn-ea"/>
              <a:cs typeface="+mn-cs"/>
            </a:endParaRPr>
          </a:p>
          <a:p>
            <a:r>
              <a:rPr lang="en-GB" dirty="0"/>
              <a:t>19 Vaping Products Act 2024 – </a:t>
            </a:r>
          </a:p>
          <a:p>
            <a:r>
              <a:rPr lang="en-GB" dirty="0"/>
              <a:t>(1) This section applies where a constable has reasonable grounds to believe that a person in any public place is — (a) under the age of 18; and (b) in possession of a vaping product. </a:t>
            </a:r>
          </a:p>
          <a:p>
            <a:r>
              <a:rPr lang="en-GB" dirty="0"/>
              <a:t>(2) This section also applies where a constable has reasonable grounds to believe that any other person in any public place — (a) is in possession of a vaping product; and (b) has committed, or is likely to commit, an offence under this Act. </a:t>
            </a:r>
          </a:p>
          <a:p>
            <a:r>
              <a:rPr lang="en-GB" dirty="0"/>
              <a:t>(3) Where a constable reasonably believes that subsection (1) or subsection (2) applies the constable may, for the purposes of the subsection, stop, detain and search the person referred to in it. </a:t>
            </a:r>
          </a:p>
          <a:p>
            <a:r>
              <a:rPr lang="en-GB" dirty="0"/>
              <a:t>(4) A constable may seize any vaping product in the possession of a person to whom this section applies. </a:t>
            </a:r>
          </a:p>
          <a:p>
            <a:r>
              <a:rPr lang="en-GB" dirty="0"/>
              <a:t>(5) Any vaping product so seized may be disposed of in such manner as the Chief Constable may direct.</a:t>
            </a:r>
          </a:p>
          <a:p>
            <a:r>
              <a:rPr lang="en-GB" dirty="0"/>
              <a:t>(6) “Public place” means — (a) any highway; and (b) any place to which the public or a section of the public have access — (</a:t>
            </a:r>
            <a:r>
              <a:rPr lang="en-GB" dirty="0" err="1"/>
              <a:t>i</a:t>
            </a:r>
            <a:r>
              <a:rPr lang="en-GB" dirty="0"/>
              <a:t>) as of right, or by virtue of any express or implied permission; and (ii) on payment or otherwise.</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E0F0B63D-5783-43AF-A191-858A56AB1B8B}" type="slidenum">
              <a:rPr lang="en-GB" smtClean="0"/>
              <a:t>20</a:t>
            </a:fld>
            <a:endParaRPr lang="en-GB"/>
          </a:p>
        </p:txBody>
      </p:sp>
    </p:spTree>
    <p:extLst>
      <p:ext uri="{BB962C8B-B14F-4D97-AF65-F5344CB8AC3E}">
        <p14:creationId xmlns:p14="http://schemas.microsoft.com/office/powerpoint/2010/main" val="1074926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Section</a:t>
            </a:r>
            <a:r>
              <a:rPr lang="en-GB" baseline="0" dirty="0"/>
              <a:t> 16 – A person ‘A’ under 18 commits an offence if ‘A’ does anything under sections 12-15 SOOPA which would otherwise be an offence if ‘A’ was aged 18 or over.</a:t>
            </a:r>
          </a:p>
          <a:p>
            <a:pPr marL="628650" lvl="1" indent="-171450">
              <a:buFont typeface="Arial" panose="020B0604020202020204" pitchFamily="34" charset="0"/>
              <a:buChar char="•"/>
            </a:pPr>
            <a:r>
              <a:rPr lang="en-GB" baseline="0" dirty="0"/>
              <a:t>Section 12 – Sexual Activity with a Child (Sexual Touching)</a:t>
            </a:r>
          </a:p>
          <a:p>
            <a:pPr marL="628650" lvl="1" indent="-171450">
              <a:buFont typeface="Arial" panose="020B0604020202020204" pitchFamily="34" charset="0"/>
              <a:buChar char="•"/>
            </a:pPr>
            <a:r>
              <a:rPr lang="en-GB" baseline="0" dirty="0"/>
              <a:t>Section 13 – Causing or Inciting a Child to Engage in Sexual Activity </a:t>
            </a:r>
          </a:p>
          <a:p>
            <a:pPr marL="628650" lvl="1" indent="-171450">
              <a:buFont typeface="Arial" panose="020B0604020202020204" pitchFamily="34" charset="0"/>
              <a:buChar char="•"/>
            </a:pPr>
            <a:r>
              <a:rPr lang="en-GB" baseline="0" dirty="0"/>
              <a:t>Section 14 – Engaging in Sexual Activity in the Presence of a Child</a:t>
            </a:r>
          </a:p>
          <a:p>
            <a:pPr marL="628650" lvl="1" indent="-171450">
              <a:buFont typeface="Arial" panose="020B0604020202020204" pitchFamily="34" charset="0"/>
              <a:buChar char="•"/>
            </a:pPr>
            <a:r>
              <a:rPr lang="en-GB" baseline="0" dirty="0"/>
              <a:t>Section 15 – Causing a Child to Watch or Listen to a Sexual Act</a:t>
            </a:r>
          </a:p>
          <a:p>
            <a:pPr marL="0" indent="0">
              <a:buFont typeface="Arial" panose="020B0604020202020204" pitchFamily="34" charset="0"/>
              <a:buNone/>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Section 18 – A person ‘A’ aged 18 or over commits an offence if ‘A’ meets or communicates on ONE or more occasions with a child under 16  and then subsequently meets or travels anywhere in the world (or child travels to meet them) with the intention of meeting and ‘A’ intends to do anything which would constitute an offence under this Act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Section</a:t>
            </a:r>
            <a:r>
              <a:rPr lang="en-GB" baseline="0" dirty="0"/>
              <a:t> 19 – A person ‘A’ aged 18 or over commits an offence if for the purpose of sexual gratification ‘A’ intentionally communicates with another person and the communication is sexual or intended to encourage ‘B’ to make sexual communications and ‘B’ is under 16</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Section 49 – A person ‘A’ commits an offence if ‘A’ intentionally obtains for themselves the sexual services of ‘B’ and before obtaining such services ‘A’ (or another person on behalf of ‘A’) has made or promised payment to ‘B’ or another person and ‘B’ in under 18 (payment can be financial advantage / discharge of debt / provision of goods or other services)</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Section 71 – Next Slide</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Section 114 and 115 – A person ‘A’ commits an offence if ‘A’ intentionally distributes an intimate image of ‘B’ or ‘A’ threatens to record or distribute an intimate image of ‘B’ (with intent that ‘B’ believes the threat without consent and knowing or being reckless as to consent of ‘B’</a:t>
            </a:r>
            <a:endParaRPr lang="en-GB" dirty="0"/>
          </a:p>
          <a:p>
            <a:pPr marL="457200" lvl="1" indent="0">
              <a:buFont typeface="Arial" panose="020B0604020202020204" pitchFamily="34" charset="0"/>
              <a:buNone/>
            </a:pPr>
            <a:endParaRPr lang="en-GB" baseline="0" dirty="0"/>
          </a:p>
        </p:txBody>
      </p:sp>
      <p:sp>
        <p:nvSpPr>
          <p:cNvPr id="4" name="Slide Number Placeholder 3"/>
          <p:cNvSpPr>
            <a:spLocks noGrp="1"/>
          </p:cNvSpPr>
          <p:nvPr>
            <p:ph type="sldNum" sz="quarter" idx="10"/>
          </p:nvPr>
        </p:nvSpPr>
        <p:spPr/>
        <p:txBody>
          <a:bodyPr/>
          <a:lstStyle/>
          <a:p>
            <a:fld id="{E0F0B63D-5783-43AF-A191-858A56AB1B8B}" type="slidenum">
              <a:rPr lang="en-GB" smtClean="0"/>
              <a:t>21</a:t>
            </a:fld>
            <a:endParaRPr lang="en-GB"/>
          </a:p>
        </p:txBody>
      </p:sp>
    </p:spTree>
    <p:extLst>
      <p:ext uri="{BB962C8B-B14F-4D97-AF65-F5344CB8AC3E}">
        <p14:creationId xmlns:p14="http://schemas.microsoft.com/office/powerpoint/2010/main" val="199640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94515-F366-4E18-88B2-C2C92B5D1B17}"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416708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94515-F366-4E18-88B2-C2C92B5D1B17}"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215684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94515-F366-4E18-88B2-C2C92B5D1B17}"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328864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122363"/>
            <a:ext cx="10363200" cy="2038280"/>
          </a:xfrm>
        </p:spPr>
        <p:txBody>
          <a:bodyPr anchor="b">
            <a:normAutofit/>
          </a:bodyPr>
          <a:lstStyle>
            <a:lvl1pPr algn="ctr">
              <a:defRPr sz="4800"/>
            </a:lvl1pPr>
          </a:lstStyle>
          <a:p>
            <a:r>
              <a:rPr lang="en-GB" dirty="0"/>
              <a:t>Ramsey Grammar School </a:t>
            </a:r>
            <a:br>
              <a:rPr lang="en-GB" dirty="0"/>
            </a:br>
            <a:r>
              <a:rPr lang="en-GB" dirty="0"/>
              <a:t>[Title]</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p>
            <a:fld id="{B100344E-92F6-4ED5-9376-AC073E95C477}" type="datetimeFigureOut">
              <a:rPr lang="en-GB" smtClean="0"/>
              <a:t>17/06/2024</a:t>
            </a:fld>
            <a:endParaRPr lang="en-GB"/>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68BEF6F2-3259-4590-B38A-89E5410BCF40}" type="slidenum">
              <a:rPr lang="en-GB" smtClean="0"/>
              <a:t>‹#›</a:t>
            </a:fld>
            <a:endParaRPr lang="en-GB"/>
          </a:p>
        </p:txBody>
      </p:sp>
      <p:sp>
        <p:nvSpPr>
          <p:cNvPr id="7" name="Rectangle 6">
            <a:extLst>
              <a:ext uri="{FF2B5EF4-FFF2-40B4-BE49-F238E27FC236}">
                <a16:creationId xmlns:a16="http://schemas.microsoft.com/office/drawing/2014/main" id="{89FE3450-4A56-4FD9-8F30-FF9BBE909684}"/>
              </a:ext>
            </a:extLst>
          </p:cNvPr>
          <p:cNvSpPr>
            <a:spLocks noChangeArrowheads="1"/>
          </p:cNvSpPr>
          <p:nvPr userDrawn="1"/>
        </p:nvSpPr>
        <p:spPr bwMode="auto">
          <a:xfrm>
            <a:off x="1" y="-1"/>
            <a:ext cx="12203007" cy="82853"/>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pic>
        <p:nvPicPr>
          <p:cNvPr id="8" name="Picture 7" descr="A group of people posing for a photo&#10;&#10;Description automatically generated">
            <a:extLst>
              <a:ext uri="{FF2B5EF4-FFF2-40B4-BE49-F238E27FC236}">
                <a16:creationId xmlns:a16="http://schemas.microsoft.com/office/drawing/2014/main" id="{323039A2-428B-4611-BCBB-E94D2BADD3F8}"/>
              </a:ext>
            </a:extLst>
          </p:cNvPr>
          <p:cNvPicPr/>
          <p:nvPr userDrawn="1"/>
        </p:nvPicPr>
        <p:blipFill>
          <a:blip r:embed="rId2">
            <a:extLst>
              <a:ext uri="{28A0092B-C50C-407E-A947-70E740481C1C}">
                <a14:useLocalDpi xmlns:a14="http://schemas.microsoft.com/office/drawing/2010/main" val="0"/>
              </a:ext>
            </a:extLst>
          </a:blip>
          <a:srcRect l="2148" t="954" r="2388" b="2544"/>
          <a:stretch>
            <a:fillRect/>
          </a:stretch>
        </p:blipFill>
        <p:spPr bwMode="auto">
          <a:xfrm>
            <a:off x="-11006" y="5699458"/>
            <a:ext cx="1971159" cy="1128621"/>
          </a:xfrm>
          <a:prstGeom prst="rect">
            <a:avLst/>
          </a:prstGeom>
          <a:noFill/>
        </p:spPr>
      </p:pic>
      <p:pic>
        <p:nvPicPr>
          <p:cNvPr id="9" name="Picture 8" descr="A group of people posing for a photo&#10;&#10;Description automatically generated">
            <a:extLst>
              <a:ext uri="{FF2B5EF4-FFF2-40B4-BE49-F238E27FC236}">
                <a16:creationId xmlns:a16="http://schemas.microsoft.com/office/drawing/2014/main" id="{635BAFFB-B32C-488D-8E6D-F05EB01AC335}"/>
              </a:ext>
            </a:extLst>
          </p:cNvPr>
          <p:cNvPicPr/>
          <p:nvPr userDrawn="1"/>
        </p:nvPicPr>
        <p:blipFill>
          <a:blip r:embed="rId3" cstate="print">
            <a:extLst>
              <a:ext uri="{28A0092B-C50C-407E-A947-70E740481C1C}">
                <a14:useLocalDpi xmlns:a14="http://schemas.microsoft.com/office/drawing/2010/main" val="0"/>
              </a:ext>
            </a:extLst>
          </a:blip>
          <a:srcRect t="13678" b="10156"/>
          <a:stretch>
            <a:fillRect/>
          </a:stretch>
        </p:blipFill>
        <p:spPr bwMode="auto">
          <a:xfrm>
            <a:off x="10341187" y="5699457"/>
            <a:ext cx="1850813" cy="1099094"/>
          </a:xfrm>
          <a:prstGeom prst="rect">
            <a:avLst/>
          </a:prstGeom>
          <a:noFill/>
        </p:spPr>
      </p:pic>
      <p:pic>
        <p:nvPicPr>
          <p:cNvPr id="10" name="Picture 9" descr="A picture containing grass, outdoor, tree, person&#10;&#10;Description automatically generated">
            <a:extLst>
              <a:ext uri="{FF2B5EF4-FFF2-40B4-BE49-F238E27FC236}">
                <a16:creationId xmlns:a16="http://schemas.microsoft.com/office/drawing/2014/main" id="{23BD1E7A-3C74-451D-AD79-33F44C3AD822}"/>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942270" y="5700304"/>
            <a:ext cx="1971159" cy="1127774"/>
          </a:xfrm>
          <a:prstGeom prst="rect">
            <a:avLst/>
          </a:prstGeom>
          <a:noFill/>
        </p:spPr>
      </p:pic>
      <p:pic>
        <p:nvPicPr>
          <p:cNvPr id="11" name="Picture 10" descr="A picture containing text, person, child, indoor&#10;&#10;Description automatically generated">
            <a:extLst>
              <a:ext uri="{FF2B5EF4-FFF2-40B4-BE49-F238E27FC236}">
                <a16:creationId xmlns:a16="http://schemas.microsoft.com/office/drawing/2014/main" id="{687A36F0-502B-489E-B0C3-30BC4588EAE8}"/>
              </a:ext>
            </a:extLst>
          </p:cNvPr>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898606" y="5705323"/>
            <a:ext cx="2300967" cy="1098551"/>
          </a:xfrm>
          <a:prstGeom prst="rect">
            <a:avLst/>
          </a:prstGeom>
          <a:noFill/>
        </p:spPr>
      </p:pic>
      <p:pic>
        <p:nvPicPr>
          <p:cNvPr id="12" name="Picture 11" descr="Logo, icon&#10;&#10;Description automatically generated">
            <a:extLst>
              <a:ext uri="{FF2B5EF4-FFF2-40B4-BE49-F238E27FC236}">
                <a16:creationId xmlns:a16="http://schemas.microsoft.com/office/drawing/2014/main" id="{409691EA-0285-45D1-9263-124A5F60AAE0}"/>
              </a:ext>
            </a:extLst>
          </p:cNvPr>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5233382" y="3527518"/>
            <a:ext cx="1725236" cy="1493247"/>
          </a:xfrm>
          <a:prstGeom prst="rect">
            <a:avLst/>
          </a:prstGeom>
          <a:noFill/>
        </p:spPr>
      </p:pic>
      <p:pic>
        <p:nvPicPr>
          <p:cNvPr id="13" name="Picture 12" descr="A group of people posing for a photo&#10;&#10;Description automatically generated">
            <a:extLst>
              <a:ext uri="{FF2B5EF4-FFF2-40B4-BE49-F238E27FC236}">
                <a16:creationId xmlns:a16="http://schemas.microsoft.com/office/drawing/2014/main" id="{3F35F055-83FB-4DE9-94FC-B3D9D6024D6D}"/>
              </a:ext>
            </a:extLst>
          </p:cNvPr>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99572" y="5701106"/>
            <a:ext cx="2133320" cy="1107785"/>
          </a:xfrm>
          <a:prstGeom prst="rect">
            <a:avLst/>
          </a:prstGeom>
          <a:noFill/>
        </p:spPr>
      </p:pic>
      <p:pic>
        <p:nvPicPr>
          <p:cNvPr id="14" name="Picture 13" descr="A picture containing text, person, indoor&#10;&#10;Description automatically generated">
            <a:extLst>
              <a:ext uri="{FF2B5EF4-FFF2-40B4-BE49-F238E27FC236}">
                <a16:creationId xmlns:a16="http://schemas.microsoft.com/office/drawing/2014/main" id="{93C79150-C838-4E19-9027-1D1C7B84DC1A}"/>
              </a:ext>
            </a:extLst>
          </p:cNvPr>
          <p:cNvPicPr/>
          <p:nvPr userDrawn="1"/>
        </p:nvPicPr>
        <p:blipFill>
          <a:blip r:embed="rId8" cstate="print">
            <a:extLst>
              <a:ext uri="{28A0092B-C50C-407E-A947-70E740481C1C}">
                <a14:useLocalDpi xmlns:a14="http://schemas.microsoft.com/office/drawing/2010/main" val="0"/>
              </a:ext>
            </a:extLst>
          </a:blip>
          <a:srcRect b="5663"/>
          <a:stretch>
            <a:fillRect/>
          </a:stretch>
        </p:blipFill>
        <p:spPr bwMode="auto">
          <a:xfrm>
            <a:off x="8332892" y="5705322"/>
            <a:ext cx="2064673" cy="1152678"/>
          </a:xfrm>
          <a:prstGeom prst="rect">
            <a:avLst/>
          </a:prstGeom>
          <a:noFill/>
        </p:spPr>
      </p:pic>
      <p:sp>
        <p:nvSpPr>
          <p:cNvPr id="15" name="Rectangle 14">
            <a:extLst>
              <a:ext uri="{FF2B5EF4-FFF2-40B4-BE49-F238E27FC236}">
                <a16:creationId xmlns:a16="http://schemas.microsoft.com/office/drawing/2014/main" id="{C5086395-B17D-49E8-8A0D-55BA9813F95B}"/>
              </a:ext>
            </a:extLst>
          </p:cNvPr>
          <p:cNvSpPr>
            <a:spLocks noChangeArrowheads="1"/>
          </p:cNvSpPr>
          <p:nvPr userDrawn="1"/>
        </p:nvSpPr>
        <p:spPr bwMode="auto">
          <a:xfrm>
            <a:off x="-1" y="6786651"/>
            <a:ext cx="12192001" cy="82854"/>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3507478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A picture containing outdoor, sky, grass, tree&#10;&#10;Description automatically generated">
            <a:extLst>
              <a:ext uri="{FF2B5EF4-FFF2-40B4-BE49-F238E27FC236}">
                <a16:creationId xmlns:a16="http://schemas.microsoft.com/office/drawing/2014/main" id="{1488F19E-4AD0-4722-95A0-84FFC90D57A7}"/>
              </a:ext>
            </a:extLst>
          </p:cNvPr>
          <p:cNvPicPr/>
          <p:nvPr userDrawn="1"/>
        </p:nvPicPr>
        <p:blipFill rotWithShape="1">
          <a:blip r:embed="rId2">
            <a:extLst>
              <a:ext uri="{28A0092B-C50C-407E-A947-70E740481C1C}">
                <a14:useLocalDpi xmlns:a14="http://schemas.microsoft.com/office/drawing/2010/main" val="0"/>
              </a:ext>
            </a:extLst>
          </a:blip>
          <a:srcRect t="14127" b="23175"/>
          <a:stretch/>
        </p:blipFill>
        <p:spPr bwMode="auto">
          <a:xfrm>
            <a:off x="1" y="0"/>
            <a:ext cx="12191999" cy="4103914"/>
          </a:xfrm>
          <a:prstGeom prst="rect">
            <a:avLst/>
          </a:prstGeom>
          <a:noFill/>
          <a:ln>
            <a:noFill/>
          </a:ln>
        </p:spPr>
      </p:pic>
      <p:sp>
        <p:nvSpPr>
          <p:cNvPr id="8" name="Title 1">
            <a:extLst>
              <a:ext uri="{FF2B5EF4-FFF2-40B4-BE49-F238E27FC236}">
                <a16:creationId xmlns:a16="http://schemas.microsoft.com/office/drawing/2014/main" id="{5EC22C98-C2A4-42ED-A0B9-A9EFB09D5AAB}"/>
              </a:ext>
            </a:extLst>
          </p:cNvPr>
          <p:cNvSpPr>
            <a:spLocks noGrp="1"/>
          </p:cNvSpPr>
          <p:nvPr>
            <p:ph type="ctrTitle"/>
          </p:nvPr>
        </p:nvSpPr>
        <p:spPr>
          <a:xfrm>
            <a:off x="232227" y="4152672"/>
            <a:ext cx="11756572" cy="1470025"/>
          </a:xfrm>
        </p:spPr>
        <p:txBody>
          <a:bodyPr/>
          <a:lstStyle>
            <a:lvl1pPr algn="ctr">
              <a:defRPr/>
            </a:lvl1pPr>
          </a:lstStyle>
          <a:p>
            <a:r>
              <a:rPr lang="en-GB" dirty="0"/>
              <a:t>[Title]</a:t>
            </a:r>
          </a:p>
        </p:txBody>
      </p:sp>
      <p:pic>
        <p:nvPicPr>
          <p:cNvPr id="9" name="Picture 8" descr="Logo, icon&#10;&#10;Description automatically generated">
            <a:extLst>
              <a:ext uri="{FF2B5EF4-FFF2-40B4-BE49-F238E27FC236}">
                <a16:creationId xmlns:a16="http://schemas.microsoft.com/office/drawing/2014/main" id="{C1FACB90-07E1-445E-BEF0-E0901DA5DE96}"/>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10" name="Rectangle 9">
            <a:extLst>
              <a:ext uri="{FF2B5EF4-FFF2-40B4-BE49-F238E27FC236}">
                <a16:creationId xmlns:a16="http://schemas.microsoft.com/office/drawing/2014/main" id="{178D97CD-4D25-4FFD-83A8-132B010A070E}"/>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6080380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1"/>
            </a:lvl1pPr>
          </a:lstStyle>
          <a:p>
            <a:r>
              <a:rPr lang="en-US" dirty="0"/>
              <a:t>Title</a:t>
            </a:r>
          </a:p>
        </p:txBody>
      </p:sp>
      <p:sp>
        <p:nvSpPr>
          <p:cNvPr id="3" name="Content Placeholder 2"/>
          <p:cNvSpPr>
            <a:spLocks noGrp="1"/>
          </p:cNvSpPr>
          <p:nvPr>
            <p:ph idx="1"/>
          </p:nvPr>
        </p:nvSpPr>
        <p:spPr>
          <a:xfrm>
            <a:off x="838200" y="1825626"/>
            <a:ext cx="10515600" cy="373034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Logo, icon&#10;&#10;Description automatically generated">
            <a:extLst>
              <a:ext uri="{FF2B5EF4-FFF2-40B4-BE49-F238E27FC236}">
                <a16:creationId xmlns:a16="http://schemas.microsoft.com/office/drawing/2014/main" id="{A43C65C3-0DDC-45C9-A960-DD88BBA14F5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8" name="Rectangle 7">
            <a:extLst>
              <a:ext uri="{FF2B5EF4-FFF2-40B4-BE49-F238E27FC236}">
                <a16:creationId xmlns:a16="http://schemas.microsoft.com/office/drawing/2014/main" id="{46C1E41F-42CC-447C-B3A7-505F48E7C818}"/>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10049115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b="1"/>
            </a:lvl1pPr>
          </a:lstStyle>
          <a:p>
            <a:r>
              <a:rPr lang="en-US" dirty="0"/>
              <a:t>Title</a:t>
            </a:r>
          </a:p>
        </p:txBody>
      </p:sp>
      <p:sp>
        <p:nvSpPr>
          <p:cNvPr id="3" name="Content Placeholder 2"/>
          <p:cNvSpPr>
            <a:spLocks noGrp="1"/>
          </p:cNvSpPr>
          <p:nvPr>
            <p:ph sz="half" idx="1"/>
          </p:nvPr>
        </p:nvSpPr>
        <p:spPr>
          <a:xfrm>
            <a:off x="838200" y="1825626"/>
            <a:ext cx="5181600" cy="380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6"/>
            <a:ext cx="5181600" cy="380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Logo, icon&#10;&#10;Description automatically generated">
            <a:extLst>
              <a:ext uri="{FF2B5EF4-FFF2-40B4-BE49-F238E27FC236}">
                <a16:creationId xmlns:a16="http://schemas.microsoft.com/office/drawing/2014/main" id="{74385C29-300E-4657-8B59-C74BBDDB27C6}"/>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9" name="Rectangle 8">
            <a:extLst>
              <a:ext uri="{FF2B5EF4-FFF2-40B4-BE49-F238E27FC236}">
                <a16:creationId xmlns:a16="http://schemas.microsoft.com/office/drawing/2014/main" id="{F8470DA7-30E4-454F-91B6-2C14A4716C72}"/>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3119577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7"/>
            <a:ext cx="10515600" cy="1325563"/>
          </a:xfrm>
        </p:spPr>
        <p:txBody>
          <a:bodyPr/>
          <a:lstStyle>
            <a:lvl1pPr algn="ctr">
              <a:defRPr b="1"/>
            </a:lvl1pPr>
          </a:lstStyle>
          <a:p>
            <a:r>
              <a:rPr lang="en-US" dirty="0"/>
              <a:t>Title</a:t>
            </a:r>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4" name="Content Placeholder 3"/>
          <p:cNvSpPr>
            <a:spLocks noGrp="1"/>
          </p:cNvSpPr>
          <p:nvPr>
            <p:ph sz="half" idx="2"/>
          </p:nvPr>
        </p:nvSpPr>
        <p:spPr>
          <a:xfrm>
            <a:off x="839789" y="2505075"/>
            <a:ext cx="5157787" cy="318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Subtitle</a:t>
            </a:r>
          </a:p>
        </p:txBody>
      </p:sp>
      <p:sp>
        <p:nvSpPr>
          <p:cNvPr id="6" name="Content Placeholder 5"/>
          <p:cNvSpPr>
            <a:spLocks noGrp="1"/>
          </p:cNvSpPr>
          <p:nvPr>
            <p:ph sz="quarter" idx="4"/>
          </p:nvPr>
        </p:nvSpPr>
        <p:spPr>
          <a:xfrm>
            <a:off x="6172201" y="2505075"/>
            <a:ext cx="5183188" cy="3189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Logo, icon&#10;&#10;Description automatically generated">
            <a:extLst>
              <a:ext uri="{FF2B5EF4-FFF2-40B4-BE49-F238E27FC236}">
                <a16:creationId xmlns:a16="http://schemas.microsoft.com/office/drawing/2014/main" id="{2E60683B-8E24-47B8-B774-D171EA97750D}"/>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11" name="Rectangle 10">
            <a:extLst>
              <a:ext uri="{FF2B5EF4-FFF2-40B4-BE49-F238E27FC236}">
                <a16:creationId xmlns:a16="http://schemas.microsoft.com/office/drawing/2014/main" id="{A83E911C-FA6E-47F6-B090-6E2F1FBE6546}"/>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609076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gn="ctr">
              <a:defRPr/>
            </a:lvl1pPr>
          </a:lstStyle>
          <a:p>
            <a:r>
              <a:rPr lang="en-US" dirty="0"/>
              <a:t>Title</a:t>
            </a:r>
          </a:p>
        </p:txBody>
      </p:sp>
      <p:pic>
        <p:nvPicPr>
          <p:cNvPr id="6" name="Picture 5" descr="Logo, icon&#10;&#10;Description automatically generated">
            <a:extLst>
              <a:ext uri="{FF2B5EF4-FFF2-40B4-BE49-F238E27FC236}">
                <a16:creationId xmlns:a16="http://schemas.microsoft.com/office/drawing/2014/main" id="{0169D5E7-9E4A-488B-A9ED-487AA1D8C823}"/>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7" name="Rectangle 6">
            <a:extLst>
              <a:ext uri="{FF2B5EF4-FFF2-40B4-BE49-F238E27FC236}">
                <a16:creationId xmlns:a16="http://schemas.microsoft.com/office/drawing/2014/main" id="{26F60AEC-8422-447E-BF5A-DABD17BF2C20}"/>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35378085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Logo, icon&#10;&#10;Description automatically generated">
            <a:extLst>
              <a:ext uri="{FF2B5EF4-FFF2-40B4-BE49-F238E27FC236}">
                <a16:creationId xmlns:a16="http://schemas.microsoft.com/office/drawing/2014/main" id="{D475EA42-4840-494F-B163-F2C2FC5FC6AA}"/>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6" name="Rectangle 5">
            <a:extLst>
              <a:ext uri="{FF2B5EF4-FFF2-40B4-BE49-F238E27FC236}">
                <a16:creationId xmlns:a16="http://schemas.microsoft.com/office/drawing/2014/main" id="{E87ADD42-2ED4-4491-8596-3FEBCD2459DE}"/>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3606269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661942"/>
          </a:xfrm>
        </p:spPr>
        <p:txBody>
          <a:bodyPr anchor="ctr"/>
          <a:lstStyle>
            <a:lvl1pPr algn="just">
              <a:defRPr sz="3200"/>
            </a:lvl1pPr>
          </a:lstStyle>
          <a:p>
            <a:r>
              <a:rPr lang="en-US" dirty="0"/>
              <a:t>Title</a:t>
            </a:r>
          </a:p>
        </p:txBody>
      </p:sp>
      <p:sp>
        <p:nvSpPr>
          <p:cNvPr id="3" name="Content Placeholder 2"/>
          <p:cNvSpPr>
            <a:spLocks noGrp="1"/>
          </p:cNvSpPr>
          <p:nvPr>
            <p:ph idx="1"/>
          </p:nvPr>
        </p:nvSpPr>
        <p:spPr>
          <a:xfrm>
            <a:off x="5183188" y="457200"/>
            <a:ext cx="6172200" cy="52816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282148"/>
            <a:ext cx="3932237" cy="4456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Logo, icon&#10;&#10;Description automatically generated">
            <a:extLst>
              <a:ext uri="{FF2B5EF4-FFF2-40B4-BE49-F238E27FC236}">
                <a16:creationId xmlns:a16="http://schemas.microsoft.com/office/drawing/2014/main" id="{87CFE6F3-EAB1-4962-B861-1F9A894584FB}"/>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9" name="Rectangle 8">
            <a:extLst>
              <a:ext uri="{FF2B5EF4-FFF2-40B4-BE49-F238E27FC236}">
                <a16:creationId xmlns:a16="http://schemas.microsoft.com/office/drawing/2014/main" id="{696B6445-C857-44CA-B927-6D65BDBEFD55}"/>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376118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94515-F366-4E18-88B2-C2C92B5D1B17}"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17606288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83188" y="457201"/>
            <a:ext cx="6172200" cy="530701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pic>
        <p:nvPicPr>
          <p:cNvPr id="8" name="Picture 7" descr="Logo, icon&#10;&#10;Description automatically generated">
            <a:extLst>
              <a:ext uri="{FF2B5EF4-FFF2-40B4-BE49-F238E27FC236}">
                <a16:creationId xmlns:a16="http://schemas.microsoft.com/office/drawing/2014/main" id="{064F177B-C255-4DD8-BEBF-B2E718C5760F}"/>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9" name="Rectangle 8">
            <a:extLst>
              <a:ext uri="{FF2B5EF4-FFF2-40B4-BE49-F238E27FC236}">
                <a16:creationId xmlns:a16="http://schemas.microsoft.com/office/drawing/2014/main" id="{486A7145-2D35-4664-89E0-E3DF83E25617}"/>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
        <p:nvSpPr>
          <p:cNvPr id="10" name="Title 1">
            <a:extLst>
              <a:ext uri="{FF2B5EF4-FFF2-40B4-BE49-F238E27FC236}">
                <a16:creationId xmlns:a16="http://schemas.microsoft.com/office/drawing/2014/main" id="{BD19AC3E-B9B3-4A58-AA69-48B0653CD1E4}"/>
              </a:ext>
            </a:extLst>
          </p:cNvPr>
          <p:cNvSpPr>
            <a:spLocks noGrp="1"/>
          </p:cNvSpPr>
          <p:nvPr>
            <p:ph type="title" hasCustomPrompt="1"/>
          </p:nvPr>
        </p:nvSpPr>
        <p:spPr>
          <a:xfrm>
            <a:off x="839788" y="457200"/>
            <a:ext cx="3932237" cy="661942"/>
          </a:xfrm>
        </p:spPr>
        <p:txBody>
          <a:bodyPr anchor="ctr"/>
          <a:lstStyle>
            <a:lvl1pPr algn="just">
              <a:defRPr sz="3200"/>
            </a:lvl1pPr>
          </a:lstStyle>
          <a:p>
            <a:r>
              <a:rPr lang="en-US" dirty="0"/>
              <a:t>Title</a:t>
            </a:r>
          </a:p>
        </p:txBody>
      </p:sp>
      <p:sp>
        <p:nvSpPr>
          <p:cNvPr id="11" name="Text Placeholder 3">
            <a:extLst>
              <a:ext uri="{FF2B5EF4-FFF2-40B4-BE49-F238E27FC236}">
                <a16:creationId xmlns:a16="http://schemas.microsoft.com/office/drawing/2014/main" id="{C37BA4EE-64DF-4F08-8E8C-02144CAE61E6}"/>
              </a:ext>
            </a:extLst>
          </p:cNvPr>
          <p:cNvSpPr>
            <a:spLocks noGrp="1"/>
          </p:cNvSpPr>
          <p:nvPr>
            <p:ph type="body" sz="half" idx="2"/>
          </p:nvPr>
        </p:nvSpPr>
        <p:spPr>
          <a:xfrm>
            <a:off x="839788" y="1282148"/>
            <a:ext cx="3932237" cy="4456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83985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A294515-F366-4E18-88B2-C2C92B5D1B17}" type="datetimeFigureOut">
              <a:rPr lang="en-GB" smtClean="0"/>
              <a:t>17/06/2024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354217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94515-F366-4E18-88B2-C2C92B5D1B17}"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405563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94515-F366-4E18-88B2-C2C92B5D1B17}" type="datetimeFigureOut">
              <a:rPr lang="en-GB" smtClean="0"/>
              <a:t>17/06/2024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348081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94515-F366-4E18-88B2-C2C92B5D1B17}" type="datetimeFigureOut">
              <a:rPr lang="en-GB" smtClean="0"/>
              <a:t>17/06/2024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3911678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94515-F366-4E18-88B2-C2C92B5D1B17}" type="datetimeFigureOut">
              <a:rPr lang="en-GB" smtClean="0"/>
              <a:t>17/06/2024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975957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94515-F366-4E18-88B2-C2C92B5D1B17}"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335887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A294515-F366-4E18-88B2-C2C92B5D1B17}" type="datetimeFigureOut">
              <a:rPr lang="en-GB" smtClean="0"/>
              <a:t>17/06/2024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AC18B9E-29E5-4E4D-B730-F70EBB1F0729}" type="slidenum">
              <a:rPr lang="en-GB" smtClean="0"/>
              <a:t>‹#›</a:t>
            </a:fld>
            <a:endParaRPr lang="en-GB"/>
          </a:p>
        </p:txBody>
      </p:sp>
    </p:spTree>
    <p:extLst>
      <p:ext uri="{BB962C8B-B14F-4D97-AF65-F5344CB8AC3E}">
        <p14:creationId xmlns:p14="http://schemas.microsoft.com/office/powerpoint/2010/main" val="528345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94515-F366-4E18-88B2-C2C92B5D1B17}" type="datetimeFigureOut">
              <a:rPr lang="en-GB" smtClean="0"/>
              <a:t>17/06/2024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C18B9E-29E5-4E4D-B730-F70EBB1F0729}" type="slidenum">
              <a:rPr lang="en-GB" smtClean="0"/>
              <a:t>‹#›</a:t>
            </a:fld>
            <a:endParaRPr lang="en-GB"/>
          </a:p>
        </p:txBody>
      </p:sp>
    </p:spTree>
    <p:extLst>
      <p:ext uri="{BB962C8B-B14F-4D97-AF65-F5344CB8AC3E}">
        <p14:creationId xmlns:p14="http://schemas.microsoft.com/office/powerpoint/2010/main" val="306527907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Logo, icon&#10;&#10;Description automatically generated">
            <a:extLst>
              <a:ext uri="{FF2B5EF4-FFF2-40B4-BE49-F238E27FC236}">
                <a16:creationId xmlns:a16="http://schemas.microsoft.com/office/drawing/2014/main" id="{1ABB460A-2844-40DA-8776-F1CD40EF1735}"/>
              </a:ext>
            </a:extLst>
          </p:cNvPr>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5531816" y="5764212"/>
            <a:ext cx="1157393" cy="965200"/>
          </a:xfrm>
          <a:prstGeom prst="rect">
            <a:avLst/>
          </a:prstGeom>
          <a:noFill/>
        </p:spPr>
      </p:pic>
      <p:sp>
        <p:nvSpPr>
          <p:cNvPr id="10" name="Rectangle 9">
            <a:extLst>
              <a:ext uri="{FF2B5EF4-FFF2-40B4-BE49-F238E27FC236}">
                <a16:creationId xmlns:a16="http://schemas.microsoft.com/office/drawing/2014/main" id="{3815B3BD-84C6-43D2-A0D7-723269822F1E}"/>
              </a:ext>
            </a:extLst>
          </p:cNvPr>
          <p:cNvSpPr>
            <a:spLocks noChangeArrowheads="1"/>
          </p:cNvSpPr>
          <p:nvPr userDrawn="1"/>
        </p:nvSpPr>
        <p:spPr bwMode="auto">
          <a:xfrm>
            <a:off x="1" y="6798962"/>
            <a:ext cx="12206511" cy="71967"/>
          </a:xfrm>
          <a:prstGeom prst="rect">
            <a:avLst/>
          </a:prstGeom>
          <a:solidFill>
            <a:srgbClr val="1E7832"/>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GB" sz="1800"/>
          </a:p>
        </p:txBody>
      </p:sp>
    </p:spTree>
    <p:extLst>
      <p:ext uri="{BB962C8B-B14F-4D97-AF65-F5344CB8AC3E}">
        <p14:creationId xmlns:p14="http://schemas.microsoft.com/office/powerpoint/2010/main" val="10207548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014C4-CD9F-0CAC-19B3-A523D13FC1E2}"/>
              </a:ext>
            </a:extLst>
          </p:cNvPr>
          <p:cNvSpPr>
            <a:spLocks noGrp="1"/>
          </p:cNvSpPr>
          <p:nvPr>
            <p:ph type="ctrTitle"/>
          </p:nvPr>
        </p:nvSpPr>
        <p:spPr/>
        <p:txBody>
          <a:bodyPr/>
          <a:lstStyle/>
          <a:p>
            <a:r>
              <a:rPr lang="en-GB" dirty="0"/>
              <a:t>Welcome</a:t>
            </a:r>
          </a:p>
        </p:txBody>
      </p:sp>
    </p:spTree>
    <p:extLst>
      <p:ext uri="{BB962C8B-B14F-4D97-AF65-F5344CB8AC3E}">
        <p14:creationId xmlns:p14="http://schemas.microsoft.com/office/powerpoint/2010/main" val="2573454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can parents/carers help?</a:t>
            </a:r>
          </a:p>
        </p:txBody>
      </p:sp>
      <p:sp>
        <p:nvSpPr>
          <p:cNvPr id="3" name="Content Placeholder 2"/>
          <p:cNvSpPr>
            <a:spLocks noGrp="1"/>
          </p:cNvSpPr>
          <p:nvPr>
            <p:ph idx="1"/>
          </p:nvPr>
        </p:nvSpPr>
        <p:spPr/>
        <p:txBody>
          <a:bodyPr vert="horz" lIns="91440" tIns="45720" rIns="91440" bIns="45720" rtlCol="0" anchor="t">
            <a:normAutofit/>
          </a:bodyPr>
          <a:lstStyle/>
          <a:p>
            <a:r>
              <a:rPr lang="en-GB" sz="3200" b="1" dirty="0"/>
              <a:t>Talk to your child/</a:t>
            </a:r>
            <a:r>
              <a:rPr lang="en-GB" sz="3200" b="1" dirty="0" err="1"/>
              <a:t>ren</a:t>
            </a:r>
            <a:endParaRPr lang="en-GB" sz="3200" b="1" dirty="0"/>
          </a:p>
          <a:p>
            <a:r>
              <a:rPr lang="en-GB" dirty="0"/>
              <a:t>Model healthy behaviour</a:t>
            </a:r>
          </a:p>
          <a:p>
            <a:r>
              <a:rPr lang="en-GB" dirty="0"/>
              <a:t>Set boundaries for device usage</a:t>
            </a:r>
          </a:p>
          <a:p>
            <a:r>
              <a:rPr lang="en-GB" dirty="0"/>
              <a:t>Check privacy settings-use parental settings </a:t>
            </a:r>
          </a:p>
          <a:p>
            <a:r>
              <a:rPr lang="en-GB" dirty="0">
                <a:ea typeface="Calibri"/>
                <a:cs typeface="Calibri"/>
              </a:rPr>
              <a:t>Learn about popular apps/websites</a:t>
            </a:r>
            <a:endParaRPr lang="en-GB" dirty="0"/>
          </a:p>
          <a:p>
            <a:pPr marL="0" indent="0">
              <a:buNone/>
            </a:pPr>
            <a:endParaRPr lang="en-GB" dirty="0"/>
          </a:p>
          <a:p>
            <a:endParaRPr lang="en-GB" dirty="0"/>
          </a:p>
          <a:p>
            <a:endParaRPr lang="en-GB" dirty="0"/>
          </a:p>
        </p:txBody>
      </p:sp>
    </p:spTree>
    <p:extLst>
      <p:ext uri="{BB962C8B-B14F-4D97-AF65-F5344CB8AC3E}">
        <p14:creationId xmlns:p14="http://schemas.microsoft.com/office/powerpoint/2010/main" val="87540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F2B2-912E-6747-9A99-CF184EE4C855}"/>
              </a:ext>
            </a:extLst>
          </p:cNvPr>
          <p:cNvSpPr>
            <a:spLocks noGrp="1"/>
          </p:cNvSpPr>
          <p:nvPr>
            <p:ph type="title"/>
          </p:nvPr>
        </p:nvSpPr>
        <p:spPr>
          <a:xfrm>
            <a:off x="2149642" y="160640"/>
            <a:ext cx="7886700" cy="1325563"/>
          </a:xfrm>
        </p:spPr>
        <p:txBody>
          <a:bodyPr/>
          <a:lstStyle/>
          <a:p>
            <a:r>
              <a:rPr lang="en-US" dirty="0"/>
              <a:t>Parental Supervision</a:t>
            </a:r>
          </a:p>
        </p:txBody>
      </p:sp>
      <p:pic>
        <p:nvPicPr>
          <p:cNvPr id="5" name="Content Placeholder 4">
            <a:extLst>
              <a:ext uri="{FF2B5EF4-FFF2-40B4-BE49-F238E27FC236}">
                <a16:creationId xmlns:a16="http://schemas.microsoft.com/office/drawing/2014/main" id="{247F854D-121C-504E-9922-56D1C1DB86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9643" y="1353855"/>
            <a:ext cx="7889707" cy="4407791"/>
          </a:xfrm>
        </p:spPr>
      </p:pic>
      <p:sp>
        <p:nvSpPr>
          <p:cNvPr id="6" name="TextBox 5">
            <a:extLst>
              <a:ext uri="{FF2B5EF4-FFF2-40B4-BE49-F238E27FC236}">
                <a16:creationId xmlns:a16="http://schemas.microsoft.com/office/drawing/2014/main" id="{C8F41C11-9922-C44C-ACAE-E44423C527FF}"/>
              </a:ext>
            </a:extLst>
          </p:cNvPr>
          <p:cNvSpPr txBox="1"/>
          <p:nvPr/>
        </p:nvSpPr>
        <p:spPr>
          <a:xfrm>
            <a:off x="2149643" y="1864895"/>
            <a:ext cx="184731" cy="369332"/>
          </a:xfrm>
          <a:prstGeom prst="rect">
            <a:avLst/>
          </a:prstGeom>
          <a:noFill/>
        </p:spPr>
        <p:txBody>
          <a:bodyPr wrap="none" rtlCol="0">
            <a:spAutoFit/>
          </a:bodyPr>
          <a:lstStyle/>
          <a:p>
            <a:endParaRPr lang="en-US" dirty="0">
              <a:solidFill>
                <a:prstClr val="black"/>
              </a:solidFill>
              <a:latin typeface="Calibri" panose="020F0502020204030204"/>
            </a:endParaRPr>
          </a:p>
        </p:txBody>
      </p:sp>
    </p:spTree>
    <p:extLst>
      <p:ext uri="{BB962C8B-B14F-4D97-AF65-F5344CB8AC3E}">
        <p14:creationId xmlns:p14="http://schemas.microsoft.com/office/powerpoint/2010/main" val="1477936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Encouraging Discussion</a:t>
            </a:r>
          </a:p>
        </p:txBody>
      </p:sp>
      <p:sp>
        <p:nvSpPr>
          <p:cNvPr id="3" name="Content Placeholder 2"/>
          <p:cNvSpPr>
            <a:spLocks noGrp="1"/>
          </p:cNvSpPr>
          <p:nvPr>
            <p:ph idx="1"/>
          </p:nvPr>
        </p:nvSpPr>
        <p:spPr/>
        <p:txBody>
          <a:bodyPr/>
          <a:lstStyle/>
          <a:p>
            <a:r>
              <a:rPr lang="en-GB" dirty="0"/>
              <a:t>Try to be non-judgmental and understanding</a:t>
            </a:r>
          </a:p>
          <a:p>
            <a:r>
              <a:rPr lang="en-GB" dirty="0"/>
              <a:t>Practice active listening</a:t>
            </a:r>
          </a:p>
          <a:p>
            <a:r>
              <a:rPr lang="en-GB" dirty="0"/>
              <a:t>Ask questions</a:t>
            </a:r>
          </a:p>
          <a:p>
            <a:r>
              <a:rPr lang="en-GB" dirty="0"/>
              <a:t>Take your time responding</a:t>
            </a:r>
          </a:p>
          <a:p>
            <a:r>
              <a:rPr lang="en-GB" dirty="0"/>
              <a:t>Talk about internet usage regularly</a:t>
            </a:r>
          </a:p>
          <a:p>
            <a:endParaRPr lang="en-GB" dirty="0"/>
          </a:p>
        </p:txBody>
      </p:sp>
    </p:spTree>
    <p:extLst>
      <p:ext uri="{BB962C8B-B14F-4D97-AF65-F5344CB8AC3E}">
        <p14:creationId xmlns:p14="http://schemas.microsoft.com/office/powerpoint/2010/main" val="1516614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normAutofit/>
          </a:bodyPr>
          <a:lstStyle/>
          <a:p>
            <a:r>
              <a:rPr lang="en-GB" sz="2400" dirty="0"/>
              <a:t>Which apps or sites do you use the most? What do you like about using them?</a:t>
            </a:r>
          </a:p>
          <a:p>
            <a:r>
              <a:rPr lang="en-GB" sz="2400" dirty="0"/>
              <a:t>Who do you talk to online? </a:t>
            </a:r>
          </a:p>
          <a:p>
            <a:r>
              <a:rPr lang="en-GB" sz="2400" dirty="0"/>
              <a:t>How do you keep yourself safe?</a:t>
            </a:r>
          </a:p>
          <a:p>
            <a:r>
              <a:rPr lang="en-GB" sz="2400" dirty="0"/>
              <a:t>What kinds of things should we think about before posting something online, or sharing a photo?</a:t>
            </a:r>
          </a:p>
          <a:p>
            <a:r>
              <a:rPr lang="en-GB" sz="2400" dirty="0"/>
              <a:t>What kinds of things worry you when you’re online?</a:t>
            </a:r>
          </a:p>
        </p:txBody>
      </p:sp>
    </p:spTree>
    <p:extLst>
      <p:ext uri="{BB962C8B-B14F-4D97-AF65-F5344CB8AC3E}">
        <p14:creationId xmlns:p14="http://schemas.microsoft.com/office/powerpoint/2010/main" val="319409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a:t>
            </a:r>
          </a:p>
        </p:txBody>
      </p:sp>
      <p:sp>
        <p:nvSpPr>
          <p:cNvPr id="3" name="Content Placeholder 2"/>
          <p:cNvSpPr>
            <a:spLocks noGrp="1"/>
          </p:cNvSpPr>
          <p:nvPr>
            <p:ph idx="1"/>
          </p:nvPr>
        </p:nvSpPr>
        <p:spPr/>
        <p:txBody>
          <a:bodyPr>
            <a:normAutofit/>
          </a:bodyPr>
          <a:lstStyle/>
          <a:p>
            <a:r>
              <a:rPr lang="en-GB" sz="2400" dirty="0"/>
              <a:t>How can you tell if the information you’re seeing online is trustworthy?</a:t>
            </a:r>
          </a:p>
          <a:p>
            <a:r>
              <a:rPr lang="en-GB" sz="2400" dirty="0"/>
              <a:t>What kinds of things do you think are OK/not OK to share online?</a:t>
            </a:r>
          </a:p>
          <a:p>
            <a:r>
              <a:rPr lang="en-GB" sz="2400" dirty="0"/>
              <a:t>Where can you go/who can you talk to if you need help? </a:t>
            </a:r>
          </a:p>
          <a:p>
            <a:r>
              <a:rPr lang="en-GB" sz="2400" dirty="0"/>
              <a:t>What could you do if somebody was asking you to share information/photos that you weren’t comfortable with?</a:t>
            </a:r>
          </a:p>
        </p:txBody>
      </p:sp>
    </p:spTree>
    <p:extLst>
      <p:ext uri="{BB962C8B-B14F-4D97-AF65-F5344CB8AC3E}">
        <p14:creationId xmlns:p14="http://schemas.microsoft.com/office/powerpoint/2010/main" val="4224599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If You Need Help…</a:t>
            </a:r>
          </a:p>
        </p:txBody>
      </p:sp>
      <p:sp>
        <p:nvSpPr>
          <p:cNvPr id="3" name="Content Placeholder 2"/>
          <p:cNvSpPr>
            <a:spLocks noGrp="1"/>
          </p:cNvSpPr>
          <p:nvPr>
            <p:ph idx="1"/>
          </p:nvPr>
        </p:nvSpPr>
        <p:spPr/>
        <p:txBody>
          <a:bodyPr/>
          <a:lstStyle/>
          <a:p>
            <a:r>
              <a:rPr lang="en-GB" dirty="0"/>
              <a:t>Reporting an incident </a:t>
            </a:r>
            <a:r>
              <a:rPr lang="en-GB"/>
              <a:t>to CEOP/NCA</a:t>
            </a:r>
            <a:endParaRPr lang="en-GB" dirty="0"/>
          </a:p>
          <a:p>
            <a:endParaRPr lang="en-GB" dirty="0"/>
          </a:p>
          <a:p>
            <a:r>
              <a:rPr lang="en-GB" dirty="0" err="1"/>
              <a:t>Childline</a:t>
            </a:r>
            <a:r>
              <a:rPr lang="en-GB" dirty="0"/>
              <a:t>/Internet Watch Foundation: Report Remove (for reporting indecent images of children)</a:t>
            </a:r>
          </a:p>
          <a:p>
            <a:endParaRPr lang="en-GB" dirty="0"/>
          </a:p>
          <a:p>
            <a:r>
              <a:rPr lang="en-GB" dirty="0"/>
              <a:t>NSPCC Helpline </a:t>
            </a:r>
          </a:p>
          <a:p>
            <a:endParaRPr lang="en-GB" dirty="0"/>
          </a:p>
          <a:p>
            <a:endParaRPr lang="en-GB" dirty="0"/>
          </a:p>
        </p:txBody>
      </p:sp>
    </p:spTree>
    <p:extLst>
      <p:ext uri="{BB962C8B-B14F-4D97-AF65-F5344CB8AC3E}">
        <p14:creationId xmlns:p14="http://schemas.microsoft.com/office/powerpoint/2010/main" val="54863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DB732-0076-EF6A-04C0-059D837A143E}"/>
              </a:ext>
            </a:extLst>
          </p:cNvPr>
          <p:cNvSpPr>
            <a:spLocks noGrp="1"/>
          </p:cNvSpPr>
          <p:nvPr>
            <p:ph type="title"/>
          </p:nvPr>
        </p:nvSpPr>
        <p:spPr/>
        <p:txBody>
          <a:bodyPr/>
          <a:lstStyle/>
          <a:p>
            <a:r>
              <a:rPr lang="en-GB" dirty="0">
                <a:ea typeface="Calibri Light"/>
                <a:cs typeface="Calibri Light"/>
              </a:rPr>
              <a:t>Safer Schools (new app)</a:t>
            </a:r>
            <a:endParaRPr lang="en-GB" dirty="0"/>
          </a:p>
        </p:txBody>
      </p:sp>
      <p:sp>
        <p:nvSpPr>
          <p:cNvPr id="3" name="Content Placeholder 2">
            <a:extLst>
              <a:ext uri="{FF2B5EF4-FFF2-40B4-BE49-F238E27FC236}">
                <a16:creationId xmlns:a16="http://schemas.microsoft.com/office/drawing/2014/main" id="{859705F5-8E8F-0CBC-77E4-D9090F4A3232}"/>
              </a:ext>
            </a:extLst>
          </p:cNvPr>
          <p:cNvSpPr>
            <a:spLocks noGrp="1"/>
          </p:cNvSpPr>
          <p:nvPr>
            <p:ph idx="1"/>
          </p:nvPr>
        </p:nvSpPr>
        <p:spPr/>
        <p:txBody>
          <a:bodyPr vert="horz" lIns="91440" tIns="45720" rIns="91440" bIns="45720" rtlCol="0" anchor="t">
            <a:normAutofit/>
          </a:bodyPr>
          <a:lstStyle/>
          <a:p>
            <a:r>
              <a:rPr lang="en-GB" dirty="0">
                <a:ea typeface="+mn-lt"/>
                <a:cs typeface="+mn-lt"/>
              </a:rPr>
              <a:t>Keep up to date with the current digital trends, threats, and risks to pupils online and </a:t>
            </a:r>
            <a:r>
              <a:rPr lang="en-GB">
                <a:ea typeface="+mn-lt"/>
                <a:cs typeface="+mn-lt"/>
              </a:rPr>
              <a:t>offline.</a:t>
            </a:r>
            <a:endParaRPr lang="en-GB" dirty="0">
              <a:ea typeface="Calibri" panose="020F0502020204030204"/>
              <a:cs typeface="Calibri" panose="020F0502020204030204"/>
            </a:endParaRPr>
          </a:p>
          <a:p>
            <a:r>
              <a:rPr lang="en-GB" dirty="0">
                <a:ea typeface="+mn-lt"/>
                <a:cs typeface="+mn-lt"/>
              </a:rPr>
              <a:t>Get digital safeguarding alerts and news sent directly to your devices so you’re in the know exactly when you need to know: now!</a:t>
            </a:r>
            <a:endParaRPr lang="en-GB" dirty="0"/>
          </a:p>
          <a:p>
            <a:r>
              <a:rPr lang="en-GB" dirty="0">
                <a:ea typeface="+mn-lt"/>
                <a:cs typeface="+mn-lt"/>
              </a:rPr>
              <a:t>Find practical, useable advice on how to safeguard your child online.</a:t>
            </a:r>
            <a:endParaRPr lang="en-GB" dirty="0"/>
          </a:p>
          <a:p>
            <a:r>
              <a:rPr lang="en-GB" dirty="0">
                <a:ea typeface="+mn-lt"/>
                <a:cs typeface="+mn-lt"/>
              </a:rPr>
              <a:t>Continue the lessons beyond the school gates, with safeguarding resources designed for home use. </a:t>
            </a:r>
            <a:endParaRPr lang="en-GB" dirty="0"/>
          </a:p>
          <a:p>
            <a:endParaRPr lang="en-GB" dirty="0">
              <a:ea typeface="Calibri"/>
              <a:cs typeface="Calibri"/>
            </a:endParaRPr>
          </a:p>
        </p:txBody>
      </p:sp>
    </p:spTree>
    <p:extLst>
      <p:ext uri="{BB962C8B-B14F-4D97-AF65-F5344CB8AC3E}">
        <p14:creationId xmlns:p14="http://schemas.microsoft.com/office/powerpoint/2010/main" val="19795096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505" y="2540768"/>
            <a:ext cx="7886700" cy="1325563"/>
          </a:xfrm>
        </p:spPr>
        <p:txBody>
          <a:bodyPr/>
          <a:lstStyle/>
          <a:p>
            <a:r>
              <a:rPr lang="en-GB" dirty="0"/>
              <a:t>Thank you!</a:t>
            </a:r>
          </a:p>
        </p:txBody>
      </p:sp>
    </p:spTree>
    <p:extLst>
      <p:ext uri="{BB962C8B-B14F-4D97-AF65-F5344CB8AC3E}">
        <p14:creationId xmlns:p14="http://schemas.microsoft.com/office/powerpoint/2010/main" val="3576412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6880"/>
            <a:ext cx="10515600" cy="1325563"/>
          </a:xfrm>
        </p:spPr>
        <p:txBody>
          <a:bodyPr>
            <a:normAutofit/>
          </a:bodyPr>
          <a:lstStyle/>
          <a:p>
            <a:pPr algn="ctr"/>
            <a:r>
              <a:rPr lang="en-GB" sz="8000" b="1" dirty="0">
                <a:solidFill>
                  <a:schemeClr val="tx1">
                    <a:lumMod val="85000"/>
                  </a:schemeClr>
                </a:solidFill>
                <a:latin typeface="+mn-lt"/>
              </a:rPr>
              <a:t>Keeping your Child Safe</a:t>
            </a:r>
            <a:endParaRPr lang="en-GB" sz="8000" b="1" dirty="0">
              <a:solidFill>
                <a:schemeClr val="tx1">
                  <a:lumMod val="85000"/>
                </a:schemeClr>
              </a:solidFill>
              <a:latin typeface="+mn-lt"/>
              <a:ea typeface="Roboto" panose="02000000000000000000" pitchFamily="2" charset="0"/>
              <a:cs typeface="Roboto" panose="02000000000000000000" pitchFamily="2" charset="0"/>
            </a:endParaRPr>
          </a:p>
        </p:txBody>
      </p:sp>
      <p:grpSp>
        <p:nvGrpSpPr>
          <p:cNvPr id="8" name="Group 7"/>
          <p:cNvGrpSpPr/>
          <p:nvPr/>
        </p:nvGrpSpPr>
        <p:grpSpPr>
          <a:xfrm>
            <a:off x="-237181" y="5976834"/>
            <a:ext cx="12194721" cy="880998"/>
            <a:chOff x="-553705" y="5812712"/>
            <a:chExt cx="12745705" cy="1150628"/>
          </a:xfrm>
        </p:grpSpPr>
        <p:grpSp>
          <p:nvGrpSpPr>
            <p:cNvPr id="7" name="Group 6"/>
            <p:cNvGrpSpPr/>
            <p:nvPr/>
          </p:nvGrpSpPr>
          <p:grpSpPr>
            <a:xfrm>
              <a:off x="0" y="5849814"/>
              <a:ext cx="12192000" cy="1008186"/>
              <a:chOff x="0" y="5849814"/>
              <a:chExt cx="12192000" cy="100818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Tree>
    <p:extLst>
      <p:ext uri="{BB962C8B-B14F-4D97-AF65-F5344CB8AC3E}">
        <p14:creationId xmlns:p14="http://schemas.microsoft.com/office/powerpoint/2010/main" val="3006556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1331" y="6117730"/>
            <a:ext cx="12324347" cy="775613"/>
            <a:chOff x="-553705" y="5812712"/>
            <a:chExt cx="12745705" cy="1150628"/>
          </a:xfrm>
        </p:grpSpPr>
        <p:grpSp>
          <p:nvGrpSpPr>
            <p:cNvPr id="8" name="Group 7"/>
            <p:cNvGrpSpPr/>
            <p:nvPr/>
          </p:nvGrpSpPr>
          <p:grpSpPr>
            <a:xfrm>
              <a:off x="0" y="5849814"/>
              <a:ext cx="12192000" cy="1008186"/>
              <a:chOff x="0" y="5849814"/>
              <a:chExt cx="12192000" cy="100818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
        <p:nvSpPr>
          <p:cNvPr id="20" name="Title 1"/>
          <p:cNvSpPr>
            <a:spLocks noGrp="1"/>
          </p:cNvSpPr>
          <p:nvPr>
            <p:ph type="title"/>
          </p:nvPr>
        </p:nvSpPr>
        <p:spPr>
          <a:xfrm>
            <a:off x="427121" y="246873"/>
            <a:ext cx="10515600" cy="1325563"/>
          </a:xfrm>
        </p:spPr>
        <p:txBody>
          <a:bodyPr>
            <a:normAutofit/>
          </a:bodyPr>
          <a:lstStyle/>
          <a:p>
            <a:pPr algn="ctr"/>
            <a:r>
              <a:rPr lang="en-GB" sz="6000" b="1" dirty="0">
                <a:solidFill>
                  <a:schemeClr val="tx1">
                    <a:lumMod val="85000"/>
                  </a:schemeClr>
                </a:solidFill>
                <a:latin typeface="+mn-lt"/>
                <a:ea typeface="Roboto" panose="02000000000000000000" pitchFamily="2" charset="0"/>
                <a:cs typeface="Roboto" panose="02000000000000000000" pitchFamily="2" charset="0"/>
              </a:rPr>
              <a:t>Topics we will cover</a:t>
            </a:r>
          </a:p>
        </p:txBody>
      </p:sp>
      <p:sp>
        <p:nvSpPr>
          <p:cNvPr id="21" name="TextBox 20"/>
          <p:cNvSpPr txBox="1"/>
          <p:nvPr/>
        </p:nvSpPr>
        <p:spPr>
          <a:xfrm>
            <a:off x="1790163" y="1865210"/>
            <a:ext cx="7894750" cy="830997"/>
          </a:xfrm>
          <a:prstGeom prst="rect">
            <a:avLst/>
          </a:prstGeom>
          <a:noFill/>
        </p:spPr>
        <p:txBody>
          <a:bodyPr wrap="square" rtlCol="0">
            <a:spAutoFit/>
          </a:bodyPr>
          <a:lstStyle/>
          <a:p>
            <a:pPr marL="685800" indent="-685800">
              <a:buFont typeface="Wingdings" panose="05000000000000000000" pitchFamily="2" charset="2"/>
              <a:buChar char="§"/>
            </a:pPr>
            <a:r>
              <a:rPr lang="en-GB" sz="4800" dirty="0"/>
              <a:t>Vaping – new legislation</a:t>
            </a:r>
          </a:p>
        </p:txBody>
      </p:sp>
      <p:sp>
        <p:nvSpPr>
          <p:cNvPr id="22" name="TextBox 21"/>
          <p:cNvSpPr txBox="1"/>
          <p:nvPr/>
        </p:nvSpPr>
        <p:spPr>
          <a:xfrm>
            <a:off x="1790163" y="2738551"/>
            <a:ext cx="9152558" cy="830997"/>
          </a:xfrm>
          <a:prstGeom prst="rect">
            <a:avLst/>
          </a:prstGeom>
          <a:noFill/>
        </p:spPr>
        <p:txBody>
          <a:bodyPr wrap="square" rtlCol="0">
            <a:spAutoFit/>
          </a:bodyPr>
          <a:lstStyle/>
          <a:p>
            <a:pPr marL="685800" indent="-685800">
              <a:buFont typeface="Wingdings" panose="05000000000000000000" pitchFamily="2" charset="2"/>
              <a:buChar char="§"/>
            </a:pPr>
            <a:r>
              <a:rPr lang="en-GB" sz="4800" dirty="0"/>
              <a:t>Sexual Offences – new legislation</a:t>
            </a:r>
          </a:p>
        </p:txBody>
      </p:sp>
      <p:sp>
        <p:nvSpPr>
          <p:cNvPr id="23" name="TextBox 22"/>
          <p:cNvSpPr txBox="1"/>
          <p:nvPr/>
        </p:nvSpPr>
        <p:spPr>
          <a:xfrm>
            <a:off x="1790163" y="3545071"/>
            <a:ext cx="7894750" cy="830997"/>
          </a:xfrm>
          <a:prstGeom prst="rect">
            <a:avLst/>
          </a:prstGeom>
          <a:noFill/>
        </p:spPr>
        <p:txBody>
          <a:bodyPr wrap="square" rtlCol="0">
            <a:spAutoFit/>
          </a:bodyPr>
          <a:lstStyle/>
          <a:p>
            <a:pPr marL="685800" indent="-685800">
              <a:buFont typeface="Wingdings" panose="05000000000000000000" pitchFamily="2" charset="2"/>
              <a:buChar char="§"/>
            </a:pPr>
            <a:r>
              <a:rPr lang="en-GB" sz="4800" dirty="0"/>
              <a:t>Consent</a:t>
            </a:r>
          </a:p>
        </p:txBody>
      </p:sp>
      <p:sp>
        <p:nvSpPr>
          <p:cNvPr id="24" name="TextBox 23"/>
          <p:cNvSpPr txBox="1"/>
          <p:nvPr/>
        </p:nvSpPr>
        <p:spPr>
          <a:xfrm>
            <a:off x="1790163" y="4418412"/>
            <a:ext cx="7894750" cy="830997"/>
          </a:xfrm>
          <a:prstGeom prst="rect">
            <a:avLst/>
          </a:prstGeom>
          <a:noFill/>
        </p:spPr>
        <p:txBody>
          <a:bodyPr wrap="square" rtlCol="0">
            <a:spAutoFit/>
          </a:bodyPr>
          <a:lstStyle/>
          <a:p>
            <a:pPr marL="685800" indent="-685800">
              <a:buFont typeface="Wingdings" panose="05000000000000000000" pitchFamily="2" charset="2"/>
              <a:buChar char="§"/>
            </a:pPr>
            <a:r>
              <a:rPr lang="en-GB" sz="4800" dirty="0"/>
              <a:t>Exploitation</a:t>
            </a:r>
          </a:p>
        </p:txBody>
      </p:sp>
    </p:spTree>
    <p:extLst>
      <p:ext uri="{BB962C8B-B14F-4D97-AF65-F5344CB8AC3E}">
        <p14:creationId xmlns:p14="http://schemas.microsoft.com/office/powerpoint/2010/main" val="257733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ppt_x"/>
                                          </p:val>
                                        </p:tav>
                                        <p:tav tm="100000">
                                          <p:val>
                                            <p:strVal val="#ppt_x"/>
                                          </p:val>
                                        </p:tav>
                                      </p:tavLst>
                                    </p:anim>
                                    <p:anim calcmode="lin" valueType="num">
                                      <p:cBhvr additive="base">
                                        <p:cTn id="1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41256-A195-424A-BB70-16629CC47D19}"/>
              </a:ext>
            </a:extLst>
          </p:cNvPr>
          <p:cNvSpPr>
            <a:spLocks noGrp="1"/>
          </p:cNvSpPr>
          <p:nvPr>
            <p:ph type="title"/>
          </p:nvPr>
        </p:nvSpPr>
        <p:spPr/>
        <p:txBody>
          <a:bodyPr/>
          <a:lstStyle/>
          <a:p>
            <a:r>
              <a:rPr lang="en-GB" dirty="0"/>
              <a:t>Keeping Your Child Safe Online</a:t>
            </a:r>
            <a:br>
              <a:rPr lang="en-GB" dirty="0"/>
            </a:br>
            <a:r>
              <a:rPr lang="en-GB" sz="3600" dirty="0"/>
              <a:t>Alyssa Isaac &amp; </a:t>
            </a:r>
            <a:r>
              <a:rPr lang="en-GB" sz="3600" dirty="0" err="1"/>
              <a:t>Gráinne</a:t>
            </a:r>
            <a:r>
              <a:rPr lang="en-GB" sz="3600" dirty="0"/>
              <a:t> Burns</a:t>
            </a:r>
            <a:endParaRPr lang="en-US" dirty="0"/>
          </a:p>
        </p:txBody>
      </p:sp>
      <p:pic>
        <p:nvPicPr>
          <p:cNvPr id="5" name="Content Placeholder 4">
            <a:extLst>
              <a:ext uri="{FF2B5EF4-FFF2-40B4-BE49-F238E27FC236}">
                <a16:creationId xmlns:a16="http://schemas.microsoft.com/office/drawing/2014/main" id="{FC06BB96-B8E5-DC43-8BF0-62A375CA6D0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02071" y="1825626"/>
            <a:ext cx="6587859" cy="3730625"/>
          </a:xfrm>
        </p:spPr>
      </p:pic>
    </p:spTree>
    <p:extLst>
      <p:ext uri="{BB962C8B-B14F-4D97-AF65-F5344CB8AC3E}">
        <p14:creationId xmlns:p14="http://schemas.microsoft.com/office/powerpoint/2010/main" val="3302629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1331" y="6117730"/>
            <a:ext cx="12324347" cy="775613"/>
            <a:chOff x="-553705" y="5812712"/>
            <a:chExt cx="12745705" cy="1150628"/>
          </a:xfrm>
        </p:grpSpPr>
        <p:grpSp>
          <p:nvGrpSpPr>
            <p:cNvPr id="8" name="Group 7"/>
            <p:cNvGrpSpPr/>
            <p:nvPr/>
          </p:nvGrpSpPr>
          <p:grpSpPr>
            <a:xfrm>
              <a:off x="0" y="5849814"/>
              <a:ext cx="12192000" cy="1008186"/>
              <a:chOff x="0" y="5849814"/>
              <a:chExt cx="12192000" cy="100818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
        <p:nvSpPr>
          <p:cNvPr id="13" name="TextBox 12"/>
          <p:cNvSpPr txBox="1"/>
          <p:nvPr/>
        </p:nvSpPr>
        <p:spPr>
          <a:xfrm>
            <a:off x="1596694" y="1764406"/>
            <a:ext cx="8951104" cy="553998"/>
          </a:xfrm>
          <a:prstGeom prst="rect">
            <a:avLst/>
          </a:prstGeom>
          <a:noFill/>
          <a:ln>
            <a:solidFill>
              <a:srgbClr val="C00000"/>
            </a:solidFill>
          </a:ln>
        </p:spPr>
        <p:txBody>
          <a:bodyPr wrap="square" rtlCol="0">
            <a:spAutoFit/>
          </a:bodyPr>
          <a:lstStyle/>
          <a:p>
            <a:pPr algn="ctr" defTabSz="914400"/>
            <a:r>
              <a:rPr lang="en-GB" sz="3000" dirty="0"/>
              <a:t>The Vaping Products Act 2024</a:t>
            </a:r>
            <a:endParaRPr lang="en-GB" sz="3000" dirty="0">
              <a:latin typeface="Constantia"/>
            </a:endParaRPr>
          </a:p>
        </p:txBody>
      </p:sp>
      <p:sp>
        <p:nvSpPr>
          <p:cNvPr id="20" name="Title 1"/>
          <p:cNvSpPr>
            <a:spLocks noGrp="1"/>
          </p:cNvSpPr>
          <p:nvPr>
            <p:ph type="title"/>
          </p:nvPr>
        </p:nvSpPr>
        <p:spPr>
          <a:xfrm>
            <a:off x="427121" y="246873"/>
            <a:ext cx="10515600" cy="1325563"/>
          </a:xfrm>
        </p:spPr>
        <p:txBody>
          <a:bodyPr>
            <a:normAutofit/>
          </a:bodyPr>
          <a:lstStyle/>
          <a:p>
            <a:pPr algn="ctr"/>
            <a:r>
              <a:rPr lang="en-GB" sz="6000" b="1" dirty="0">
                <a:solidFill>
                  <a:schemeClr val="tx1">
                    <a:lumMod val="85000"/>
                  </a:schemeClr>
                </a:solidFill>
                <a:latin typeface="+mn-lt"/>
              </a:rPr>
              <a:t>Vaping</a:t>
            </a:r>
            <a:endParaRPr lang="en-GB" sz="6000" b="1" dirty="0">
              <a:solidFill>
                <a:schemeClr val="tx1">
                  <a:lumMod val="85000"/>
                </a:schemeClr>
              </a:solidFill>
              <a:latin typeface="+mn-lt"/>
              <a:ea typeface="Roboto" panose="02000000000000000000" pitchFamily="2" charset="0"/>
              <a:cs typeface="Roboto" panose="02000000000000000000" pitchFamily="2" charset="0"/>
            </a:endParaRPr>
          </a:p>
        </p:txBody>
      </p:sp>
      <p:sp>
        <p:nvSpPr>
          <p:cNvPr id="3" name="TextBox 2"/>
          <p:cNvSpPr txBox="1"/>
          <p:nvPr/>
        </p:nvSpPr>
        <p:spPr>
          <a:xfrm>
            <a:off x="2086377" y="2722020"/>
            <a:ext cx="5512158"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Came into force on Monday 27</a:t>
            </a:r>
            <a:r>
              <a:rPr lang="en-GB" baseline="30000" dirty="0"/>
              <a:t>th</a:t>
            </a:r>
            <a:r>
              <a:rPr lang="en-GB" dirty="0"/>
              <a:t> May 2024</a:t>
            </a:r>
          </a:p>
        </p:txBody>
      </p:sp>
      <p:sp>
        <p:nvSpPr>
          <p:cNvPr id="12" name="TextBox 11"/>
          <p:cNvSpPr txBox="1"/>
          <p:nvPr/>
        </p:nvSpPr>
        <p:spPr>
          <a:xfrm>
            <a:off x="2086377" y="3374902"/>
            <a:ext cx="5512158"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It is now illegal to sell or supply vapes to under 18s</a:t>
            </a:r>
          </a:p>
        </p:txBody>
      </p:sp>
      <p:sp>
        <p:nvSpPr>
          <p:cNvPr id="14" name="TextBox 13"/>
          <p:cNvSpPr txBox="1"/>
          <p:nvPr/>
        </p:nvSpPr>
        <p:spPr>
          <a:xfrm>
            <a:off x="2086377" y="4027784"/>
            <a:ext cx="8856344"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Police Officers can stop and search those under 18 believed to be in possession of vapes</a:t>
            </a:r>
          </a:p>
        </p:txBody>
      </p:sp>
      <p:sp>
        <p:nvSpPr>
          <p:cNvPr id="15" name="TextBox 14"/>
          <p:cNvSpPr txBox="1"/>
          <p:nvPr/>
        </p:nvSpPr>
        <p:spPr>
          <a:xfrm>
            <a:off x="2086377" y="5363840"/>
            <a:ext cx="8216721"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From 1</a:t>
            </a:r>
            <a:r>
              <a:rPr lang="en-GB" baseline="30000" dirty="0"/>
              <a:t>st</a:t>
            </a:r>
            <a:r>
              <a:rPr lang="en-GB" dirty="0"/>
              <a:t> September – advertising and display restrictions and regulations</a:t>
            </a:r>
          </a:p>
        </p:txBody>
      </p:sp>
      <p:sp>
        <p:nvSpPr>
          <p:cNvPr id="16" name="TextBox 15"/>
          <p:cNvSpPr txBox="1"/>
          <p:nvPr/>
        </p:nvSpPr>
        <p:spPr>
          <a:xfrm>
            <a:off x="2086377" y="4695812"/>
            <a:ext cx="8216721"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Police Officers can seize and destroy vapes</a:t>
            </a:r>
          </a:p>
        </p:txBody>
      </p:sp>
    </p:spTree>
    <p:extLst>
      <p:ext uri="{BB962C8B-B14F-4D97-AF65-F5344CB8AC3E}">
        <p14:creationId xmlns:p14="http://schemas.microsoft.com/office/powerpoint/2010/main" val="39443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P spid="15" grpId="0"/>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1331" y="6117730"/>
            <a:ext cx="12324347" cy="775613"/>
            <a:chOff x="-553705" y="5812712"/>
            <a:chExt cx="12745705" cy="1150628"/>
          </a:xfrm>
        </p:grpSpPr>
        <p:grpSp>
          <p:nvGrpSpPr>
            <p:cNvPr id="8" name="Group 7"/>
            <p:cNvGrpSpPr/>
            <p:nvPr/>
          </p:nvGrpSpPr>
          <p:grpSpPr>
            <a:xfrm>
              <a:off x="0" y="5849814"/>
              <a:ext cx="12192000" cy="1008186"/>
              <a:chOff x="0" y="5849814"/>
              <a:chExt cx="12192000" cy="100818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
        <p:nvSpPr>
          <p:cNvPr id="13" name="TextBox 12"/>
          <p:cNvSpPr txBox="1"/>
          <p:nvPr/>
        </p:nvSpPr>
        <p:spPr>
          <a:xfrm>
            <a:off x="1532838" y="1712890"/>
            <a:ext cx="8951104" cy="553998"/>
          </a:xfrm>
          <a:prstGeom prst="rect">
            <a:avLst/>
          </a:prstGeom>
          <a:noFill/>
          <a:ln>
            <a:solidFill>
              <a:srgbClr val="C00000"/>
            </a:solidFill>
          </a:ln>
        </p:spPr>
        <p:txBody>
          <a:bodyPr wrap="square" rtlCol="0">
            <a:spAutoFit/>
          </a:bodyPr>
          <a:lstStyle/>
          <a:p>
            <a:pPr algn="ctr" defTabSz="914400"/>
            <a:r>
              <a:rPr lang="en-GB" sz="3000" dirty="0">
                <a:latin typeface="Constantia"/>
              </a:rPr>
              <a:t>Sexual Offences and Obscene Publications Act 2001</a:t>
            </a:r>
          </a:p>
        </p:txBody>
      </p:sp>
      <p:sp>
        <p:nvSpPr>
          <p:cNvPr id="20" name="Title 1"/>
          <p:cNvSpPr>
            <a:spLocks noGrp="1"/>
          </p:cNvSpPr>
          <p:nvPr>
            <p:ph type="title"/>
          </p:nvPr>
        </p:nvSpPr>
        <p:spPr>
          <a:xfrm>
            <a:off x="427121" y="246873"/>
            <a:ext cx="10515600" cy="1325563"/>
          </a:xfrm>
        </p:spPr>
        <p:txBody>
          <a:bodyPr>
            <a:normAutofit/>
          </a:bodyPr>
          <a:lstStyle/>
          <a:p>
            <a:pPr algn="ctr"/>
            <a:r>
              <a:rPr lang="en-GB" sz="6000" b="1" dirty="0">
                <a:solidFill>
                  <a:schemeClr val="tx1">
                    <a:lumMod val="85000"/>
                  </a:schemeClr>
                </a:solidFill>
                <a:latin typeface="+mn-lt"/>
              </a:rPr>
              <a:t>Sexual Offences</a:t>
            </a:r>
            <a:endParaRPr lang="en-GB" sz="6000" b="1" dirty="0">
              <a:solidFill>
                <a:schemeClr val="tx1">
                  <a:lumMod val="85000"/>
                </a:schemeClr>
              </a:solidFill>
              <a:latin typeface="+mn-lt"/>
              <a:ea typeface="Roboto" panose="02000000000000000000" pitchFamily="2" charset="0"/>
              <a:cs typeface="Roboto" panose="02000000000000000000" pitchFamily="2" charset="0"/>
            </a:endParaRPr>
          </a:p>
        </p:txBody>
      </p:sp>
      <p:sp>
        <p:nvSpPr>
          <p:cNvPr id="12" name="TextBox 11"/>
          <p:cNvSpPr txBox="1"/>
          <p:nvPr/>
        </p:nvSpPr>
        <p:spPr>
          <a:xfrm>
            <a:off x="2006957" y="4242291"/>
            <a:ext cx="789475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Section 114 - Distributing Images</a:t>
            </a:r>
          </a:p>
        </p:txBody>
      </p:sp>
      <p:sp>
        <p:nvSpPr>
          <p:cNvPr id="14" name="TextBox 13"/>
          <p:cNvSpPr txBox="1"/>
          <p:nvPr/>
        </p:nvSpPr>
        <p:spPr>
          <a:xfrm>
            <a:off x="2006957" y="4936743"/>
            <a:ext cx="789475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Section 115 – Threatening to distribute Images</a:t>
            </a:r>
          </a:p>
        </p:txBody>
      </p:sp>
      <p:sp>
        <p:nvSpPr>
          <p:cNvPr id="3" name="TextBox 2"/>
          <p:cNvSpPr txBox="1"/>
          <p:nvPr/>
        </p:nvSpPr>
        <p:spPr>
          <a:xfrm>
            <a:off x="2006957" y="3507284"/>
            <a:ext cx="6671256"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Section 71 – Indecent Photographs</a:t>
            </a:r>
          </a:p>
        </p:txBody>
      </p:sp>
      <p:sp>
        <p:nvSpPr>
          <p:cNvPr id="15" name="TextBox 14"/>
          <p:cNvSpPr txBox="1"/>
          <p:nvPr/>
        </p:nvSpPr>
        <p:spPr>
          <a:xfrm>
            <a:off x="2006957" y="2734221"/>
            <a:ext cx="7894750" cy="369332"/>
          </a:xfrm>
          <a:prstGeom prst="rect">
            <a:avLst/>
          </a:prstGeom>
          <a:noFill/>
        </p:spPr>
        <p:txBody>
          <a:bodyPr wrap="square" rtlCol="0">
            <a:spAutoFit/>
          </a:bodyPr>
          <a:lstStyle/>
          <a:p>
            <a:pPr marL="285750" indent="-285750">
              <a:buFont typeface="Wingdings" panose="05000000000000000000" pitchFamily="2" charset="2"/>
              <a:buChar char="§"/>
            </a:pPr>
            <a:r>
              <a:rPr lang="en-GB" dirty="0"/>
              <a:t>Section 16 – Child Sex Offences Committed by a Child or Young Person</a:t>
            </a:r>
          </a:p>
        </p:txBody>
      </p:sp>
    </p:spTree>
    <p:extLst>
      <p:ext uri="{BB962C8B-B14F-4D97-AF65-F5344CB8AC3E}">
        <p14:creationId xmlns:p14="http://schemas.microsoft.com/office/powerpoint/2010/main" val="3445531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1331" y="6117730"/>
            <a:ext cx="12324347" cy="775613"/>
            <a:chOff x="-553705" y="5812712"/>
            <a:chExt cx="12745705" cy="1150628"/>
          </a:xfrm>
        </p:grpSpPr>
        <p:grpSp>
          <p:nvGrpSpPr>
            <p:cNvPr id="8" name="Group 7"/>
            <p:cNvGrpSpPr/>
            <p:nvPr/>
          </p:nvGrpSpPr>
          <p:grpSpPr>
            <a:xfrm>
              <a:off x="0" y="5849814"/>
              <a:ext cx="12192000" cy="1008186"/>
              <a:chOff x="0" y="5849814"/>
              <a:chExt cx="12192000" cy="100818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
        <p:nvSpPr>
          <p:cNvPr id="20" name="Title 1"/>
          <p:cNvSpPr>
            <a:spLocks noGrp="1"/>
          </p:cNvSpPr>
          <p:nvPr>
            <p:ph type="title"/>
          </p:nvPr>
        </p:nvSpPr>
        <p:spPr>
          <a:xfrm>
            <a:off x="427121" y="246873"/>
            <a:ext cx="10515600" cy="1325563"/>
          </a:xfrm>
        </p:spPr>
        <p:txBody>
          <a:bodyPr>
            <a:normAutofit/>
          </a:bodyPr>
          <a:lstStyle/>
          <a:p>
            <a:pPr algn="ctr"/>
            <a:r>
              <a:rPr lang="en-GB" b="1" dirty="0">
                <a:solidFill>
                  <a:schemeClr val="tx1">
                    <a:lumMod val="85000"/>
                  </a:schemeClr>
                </a:solidFill>
                <a:latin typeface="+mn-lt"/>
              </a:rPr>
              <a:t>Section 71 SOOPA</a:t>
            </a:r>
            <a:endParaRPr lang="en-GB" b="1" dirty="0">
              <a:solidFill>
                <a:schemeClr val="tx1">
                  <a:lumMod val="85000"/>
                </a:schemeClr>
              </a:solidFill>
              <a:latin typeface="+mn-lt"/>
              <a:ea typeface="Roboto" panose="02000000000000000000" pitchFamily="2" charset="0"/>
              <a:cs typeface="Roboto" panose="02000000000000000000" pitchFamily="2" charset="0"/>
            </a:endParaRPr>
          </a:p>
        </p:txBody>
      </p:sp>
      <p:pic>
        <p:nvPicPr>
          <p:cNvPr id="3" name="Picture 2"/>
          <p:cNvPicPr>
            <a:picLocks noChangeAspect="1"/>
          </p:cNvPicPr>
          <p:nvPr/>
        </p:nvPicPr>
        <p:blipFill>
          <a:blip r:embed="rId5"/>
          <a:stretch>
            <a:fillRect/>
          </a:stretch>
        </p:blipFill>
        <p:spPr>
          <a:xfrm>
            <a:off x="1519573" y="1411048"/>
            <a:ext cx="9195650" cy="4366944"/>
          </a:xfrm>
          <a:prstGeom prst="rect">
            <a:avLst/>
          </a:prstGeom>
        </p:spPr>
      </p:pic>
    </p:spTree>
    <p:extLst>
      <p:ext uri="{BB962C8B-B14F-4D97-AF65-F5344CB8AC3E}">
        <p14:creationId xmlns:p14="http://schemas.microsoft.com/office/powerpoint/2010/main" val="1440801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1331" y="6117730"/>
            <a:ext cx="12324347" cy="775613"/>
            <a:chOff x="-553705" y="5812712"/>
            <a:chExt cx="12745705" cy="1150628"/>
          </a:xfrm>
        </p:grpSpPr>
        <p:grpSp>
          <p:nvGrpSpPr>
            <p:cNvPr id="8" name="Group 7"/>
            <p:cNvGrpSpPr/>
            <p:nvPr/>
          </p:nvGrpSpPr>
          <p:grpSpPr>
            <a:xfrm>
              <a:off x="0" y="5849814"/>
              <a:ext cx="12192000" cy="1008186"/>
              <a:chOff x="0" y="5849814"/>
              <a:chExt cx="12192000" cy="100818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
        <p:nvSpPr>
          <p:cNvPr id="20" name="Title 1"/>
          <p:cNvSpPr>
            <a:spLocks noGrp="1"/>
          </p:cNvSpPr>
          <p:nvPr>
            <p:ph type="title"/>
          </p:nvPr>
        </p:nvSpPr>
        <p:spPr>
          <a:xfrm>
            <a:off x="427121" y="246873"/>
            <a:ext cx="10515600" cy="1325563"/>
          </a:xfrm>
        </p:spPr>
        <p:txBody>
          <a:bodyPr>
            <a:normAutofit/>
          </a:bodyPr>
          <a:lstStyle/>
          <a:p>
            <a:pPr algn="ctr"/>
            <a:r>
              <a:rPr lang="en-GB" sz="6000" b="1" dirty="0">
                <a:solidFill>
                  <a:schemeClr val="tx1">
                    <a:lumMod val="85000"/>
                  </a:schemeClr>
                </a:solidFill>
                <a:latin typeface="+mn-lt"/>
                <a:ea typeface="Roboto" panose="02000000000000000000" pitchFamily="2" charset="0"/>
                <a:cs typeface="Roboto" panose="02000000000000000000" pitchFamily="2" charset="0"/>
              </a:rPr>
              <a:t>Consent</a:t>
            </a:r>
          </a:p>
        </p:txBody>
      </p:sp>
      <p:sp>
        <p:nvSpPr>
          <p:cNvPr id="6" name="TextBox 5"/>
          <p:cNvSpPr txBox="1"/>
          <p:nvPr/>
        </p:nvSpPr>
        <p:spPr>
          <a:xfrm>
            <a:off x="1111206" y="1955394"/>
            <a:ext cx="5769735" cy="646331"/>
          </a:xfrm>
          <a:prstGeom prst="rect">
            <a:avLst/>
          </a:prstGeom>
          <a:noFill/>
        </p:spPr>
        <p:txBody>
          <a:bodyPr wrap="square" rtlCol="0">
            <a:spAutoFit/>
          </a:bodyPr>
          <a:lstStyle/>
          <a:p>
            <a:pPr algn="ctr"/>
            <a:r>
              <a:rPr lang="en-GB" dirty="0"/>
              <a:t>It is estimated that one in three women worldwide experiences physical or sexual violence</a:t>
            </a:r>
          </a:p>
        </p:txBody>
      </p:sp>
      <p:sp>
        <p:nvSpPr>
          <p:cNvPr id="15" name="TextBox 14"/>
          <p:cNvSpPr txBox="1"/>
          <p:nvPr/>
        </p:nvSpPr>
        <p:spPr>
          <a:xfrm>
            <a:off x="5839467" y="2775395"/>
            <a:ext cx="5769735" cy="646331"/>
          </a:xfrm>
          <a:prstGeom prst="rect">
            <a:avLst/>
          </a:prstGeom>
          <a:noFill/>
        </p:spPr>
        <p:txBody>
          <a:bodyPr wrap="square" rtlCol="0">
            <a:spAutoFit/>
          </a:bodyPr>
          <a:lstStyle/>
          <a:p>
            <a:pPr algn="ctr"/>
            <a:r>
              <a:rPr lang="en-GB" dirty="0"/>
              <a:t>Worldwide up to 50% of sexual assaults are committed against girls under 16 years old</a:t>
            </a:r>
          </a:p>
        </p:txBody>
      </p:sp>
      <p:sp>
        <p:nvSpPr>
          <p:cNvPr id="16" name="TextBox 15"/>
          <p:cNvSpPr txBox="1"/>
          <p:nvPr/>
        </p:nvSpPr>
        <p:spPr>
          <a:xfrm>
            <a:off x="1111206" y="3544097"/>
            <a:ext cx="5769735" cy="646331"/>
          </a:xfrm>
          <a:prstGeom prst="rect">
            <a:avLst/>
          </a:prstGeom>
          <a:noFill/>
        </p:spPr>
        <p:txBody>
          <a:bodyPr wrap="square" rtlCol="0">
            <a:spAutoFit/>
          </a:bodyPr>
          <a:lstStyle/>
          <a:p>
            <a:pPr algn="ctr"/>
            <a:r>
              <a:rPr lang="en-GB" dirty="0"/>
              <a:t>30% of women report that their first sexual experience was forced</a:t>
            </a:r>
          </a:p>
        </p:txBody>
      </p:sp>
      <p:sp>
        <p:nvSpPr>
          <p:cNvPr id="17" name="TextBox 16"/>
          <p:cNvSpPr txBox="1"/>
          <p:nvPr/>
        </p:nvSpPr>
        <p:spPr>
          <a:xfrm>
            <a:off x="2511381" y="4666152"/>
            <a:ext cx="7797056" cy="707886"/>
          </a:xfrm>
          <a:prstGeom prst="rect">
            <a:avLst/>
          </a:prstGeom>
          <a:noFill/>
        </p:spPr>
        <p:txBody>
          <a:bodyPr wrap="square" rtlCol="0">
            <a:spAutoFit/>
          </a:bodyPr>
          <a:lstStyle/>
          <a:p>
            <a:r>
              <a:rPr lang="en-GB" sz="4000" dirty="0">
                <a:solidFill>
                  <a:srgbClr val="00B050"/>
                </a:solidFill>
              </a:rPr>
              <a:t>FREE AND INFORMED CONSENT</a:t>
            </a:r>
          </a:p>
        </p:txBody>
      </p:sp>
    </p:spTree>
    <p:extLst>
      <p:ext uri="{BB962C8B-B14F-4D97-AF65-F5344CB8AC3E}">
        <p14:creationId xmlns:p14="http://schemas.microsoft.com/office/powerpoint/2010/main" val="380259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31331" y="6117730"/>
            <a:ext cx="12324347" cy="775613"/>
            <a:chOff x="-553705" y="5812712"/>
            <a:chExt cx="12745705" cy="1150628"/>
          </a:xfrm>
        </p:grpSpPr>
        <p:grpSp>
          <p:nvGrpSpPr>
            <p:cNvPr id="8" name="Group 7"/>
            <p:cNvGrpSpPr/>
            <p:nvPr/>
          </p:nvGrpSpPr>
          <p:grpSpPr>
            <a:xfrm>
              <a:off x="0" y="5849814"/>
              <a:ext cx="12192000" cy="1008186"/>
              <a:chOff x="0" y="5849814"/>
              <a:chExt cx="12192000" cy="1008186"/>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
        <p:nvSpPr>
          <p:cNvPr id="20" name="Title 1"/>
          <p:cNvSpPr>
            <a:spLocks noGrp="1"/>
          </p:cNvSpPr>
          <p:nvPr>
            <p:ph type="title"/>
          </p:nvPr>
        </p:nvSpPr>
        <p:spPr>
          <a:xfrm>
            <a:off x="427120" y="246873"/>
            <a:ext cx="11565895" cy="1325563"/>
          </a:xfrm>
        </p:spPr>
        <p:txBody>
          <a:bodyPr>
            <a:normAutofit/>
          </a:bodyPr>
          <a:lstStyle/>
          <a:p>
            <a:pPr algn="ctr"/>
            <a:r>
              <a:rPr lang="en-GB" sz="6000" b="1" dirty="0">
                <a:solidFill>
                  <a:schemeClr val="tx1">
                    <a:lumMod val="85000"/>
                  </a:schemeClr>
                </a:solidFill>
                <a:latin typeface="+mn-lt"/>
                <a:ea typeface="Roboto" panose="02000000000000000000" pitchFamily="2" charset="0"/>
                <a:cs typeface="Roboto" panose="02000000000000000000" pitchFamily="2" charset="0"/>
              </a:rPr>
              <a:t>Exploitation</a:t>
            </a:r>
          </a:p>
        </p:txBody>
      </p:sp>
      <p:pic>
        <p:nvPicPr>
          <p:cNvPr id="3" name="Picture 2"/>
          <p:cNvPicPr>
            <a:picLocks noChangeAspect="1"/>
          </p:cNvPicPr>
          <p:nvPr/>
        </p:nvPicPr>
        <p:blipFill rotWithShape="1">
          <a:blip r:embed="rId5"/>
          <a:srcRect t="1" b="792"/>
          <a:stretch/>
        </p:blipFill>
        <p:spPr>
          <a:xfrm>
            <a:off x="1053648" y="647709"/>
            <a:ext cx="2603952" cy="5276573"/>
          </a:xfrm>
          <a:prstGeom prst="rect">
            <a:avLst/>
          </a:prstGeom>
        </p:spPr>
      </p:pic>
      <p:pic>
        <p:nvPicPr>
          <p:cNvPr id="4" name="Picture 3"/>
          <p:cNvPicPr>
            <a:picLocks noChangeAspect="1"/>
          </p:cNvPicPr>
          <p:nvPr/>
        </p:nvPicPr>
        <p:blipFill rotWithShape="1">
          <a:blip r:embed="rId6"/>
          <a:srcRect t="1" r="519" b="488"/>
          <a:stretch/>
        </p:blipFill>
        <p:spPr>
          <a:xfrm>
            <a:off x="8905072" y="647709"/>
            <a:ext cx="2466973" cy="5250816"/>
          </a:xfrm>
          <a:prstGeom prst="rect">
            <a:avLst/>
          </a:prstGeom>
        </p:spPr>
      </p:pic>
      <p:sp>
        <p:nvSpPr>
          <p:cNvPr id="5" name="TextBox 4"/>
          <p:cNvSpPr txBox="1"/>
          <p:nvPr/>
        </p:nvSpPr>
        <p:spPr>
          <a:xfrm>
            <a:off x="4078516" y="2547331"/>
            <a:ext cx="4405639" cy="1477328"/>
          </a:xfrm>
          <a:prstGeom prst="rect">
            <a:avLst/>
          </a:prstGeom>
          <a:noFill/>
        </p:spPr>
        <p:txBody>
          <a:bodyPr wrap="square" rtlCol="0">
            <a:spAutoFit/>
          </a:bodyPr>
          <a:lstStyle/>
          <a:p>
            <a:r>
              <a:rPr lang="en-GB" dirty="0"/>
              <a:t>Main things to look for:</a:t>
            </a:r>
          </a:p>
          <a:p>
            <a:pPr marL="285750" indent="-285750">
              <a:buFont typeface="Arial" panose="020B0604020202020204" pitchFamily="34" charset="0"/>
              <a:buChar char="•"/>
            </a:pPr>
            <a:r>
              <a:rPr lang="en-GB" dirty="0"/>
              <a:t>Secretive / anxious behaviour – especially with phone</a:t>
            </a:r>
          </a:p>
          <a:p>
            <a:pPr marL="285750" indent="-285750">
              <a:buFont typeface="Arial" panose="020B0604020202020204" pitchFamily="34" charset="0"/>
              <a:buChar char="•"/>
            </a:pPr>
            <a:r>
              <a:rPr lang="en-GB" dirty="0"/>
              <a:t>Withdrawal from family</a:t>
            </a:r>
          </a:p>
          <a:p>
            <a:pPr marL="285750" indent="-285750">
              <a:buFont typeface="Arial" panose="020B0604020202020204" pitchFamily="34" charset="0"/>
              <a:buChar char="•"/>
            </a:pPr>
            <a:r>
              <a:rPr lang="en-GB" dirty="0"/>
              <a:t>Unaccounted for money or items</a:t>
            </a:r>
          </a:p>
        </p:txBody>
      </p:sp>
      <p:sp>
        <p:nvSpPr>
          <p:cNvPr id="6" name="TextBox 5"/>
          <p:cNvSpPr txBox="1"/>
          <p:nvPr/>
        </p:nvSpPr>
        <p:spPr>
          <a:xfrm>
            <a:off x="4153832" y="1547892"/>
            <a:ext cx="4146997" cy="646331"/>
          </a:xfrm>
          <a:prstGeom prst="rect">
            <a:avLst/>
          </a:prstGeom>
          <a:noFill/>
        </p:spPr>
        <p:txBody>
          <a:bodyPr wrap="square" rtlCol="0">
            <a:spAutoFit/>
          </a:bodyPr>
          <a:lstStyle/>
          <a:p>
            <a:r>
              <a:rPr lang="en-GB" dirty="0"/>
              <a:t>We are seeing a lot of youths exchanging sexual favours for vapes / alcohol / drugs</a:t>
            </a:r>
          </a:p>
        </p:txBody>
      </p:sp>
      <p:sp>
        <p:nvSpPr>
          <p:cNvPr id="12" name="TextBox 11"/>
          <p:cNvSpPr txBox="1"/>
          <p:nvPr/>
        </p:nvSpPr>
        <p:spPr>
          <a:xfrm>
            <a:off x="4136568" y="4268874"/>
            <a:ext cx="4146997" cy="646331"/>
          </a:xfrm>
          <a:prstGeom prst="rect">
            <a:avLst/>
          </a:prstGeom>
          <a:noFill/>
        </p:spPr>
        <p:txBody>
          <a:bodyPr wrap="square" rtlCol="0">
            <a:spAutoFit/>
          </a:bodyPr>
          <a:lstStyle/>
          <a:p>
            <a:r>
              <a:rPr lang="en-GB" dirty="0"/>
              <a:t>Have the conversations with your children – check their phone / social media apps</a:t>
            </a:r>
          </a:p>
        </p:txBody>
      </p:sp>
    </p:spTree>
    <p:extLst>
      <p:ext uri="{BB962C8B-B14F-4D97-AF65-F5344CB8AC3E}">
        <p14:creationId xmlns:p14="http://schemas.microsoft.com/office/powerpoint/2010/main" val="192441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66880"/>
            <a:ext cx="10515600" cy="1325563"/>
          </a:xfrm>
        </p:spPr>
        <p:txBody>
          <a:bodyPr>
            <a:normAutofit/>
          </a:bodyPr>
          <a:lstStyle/>
          <a:p>
            <a:pPr algn="ctr"/>
            <a:r>
              <a:rPr lang="en-GB" sz="8000" b="1" dirty="0">
                <a:solidFill>
                  <a:schemeClr val="tx1">
                    <a:lumMod val="85000"/>
                  </a:schemeClr>
                </a:solidFill>
                <a:latin typeface="+mn-lt"/>
              </a:rPr>
              <a:t>Any Questions?</a:t>
            </a:r>
            <a:endParaRPr lang="en-GB" sz="8000" b="1" dirty="0">
              <a:solidFill>
                <a:schemeClr val="tx1">
                  <a:lumMod val="85000"/>
                </a:schemeClr>
              </a:solidFill>
              <a:latin typeface="+mn-lt"/>
              <a:ea typeface="Roboto" panose="02000000000000000000" pitchFamily="2" charset="0"/>
              <a:cs typeface="Roboto" panose="02000000000000000000" pitchFamily="2" charset="0"/>
            </a:endParaRPr>
          </a:p>
        </p:txBody>
      </p:sp>
      <p:grpSp>
        <p:nvGrpSpPr>
          <p:cNvPr id="8" name="Group 7"/>
          <p:cNvGrpSpPr/>
          <p:nvPr/>
        </p:nvGrpSpPr>
        <p:grpSpPr>
          <a:xfrm>
            <a:off x="-237181" y="5976834"/>
            <a:ext cx="12194721" cy="880998"/>
            <a:chOff x="-553705" y="5812712"/>
            <a:chExt cx="12745705" cy="1150628"/>
          </a:xfrm>
        </p:grpSpPr>
        <p:grpSp>
          <p:nvGrpSpPr>
            <p:cNvPr id="7" name="Group 6"/>
            <p:cNvGrpSpPr/>
            <p:nvPr/>
          </p:nvGrpSpPr>
          <p:grpSpPr>
            <a:xfrm>
              <a:off x="0" y="5849814"/>
              <a:ext cx="12192000" cy="1008186"/>
              <a:chOff x="0" y="5849814"/>
              <a:chExt cx="12192000" cy="1008186"/>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5299"/>
              <a:stretch/>
            </p:blipFill>
            <p:spPr>
              <a:xfrm>
                <a:off x="0" y="5849814"/>
                <a:ext cx="12192000" cy="1008185"/>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4854" t="85299" r="67451"/>
              <a:stretch/>
            </p:blipFill>
            <p:spPr>
              <a:xfrm>
                <a:off x="0" y="5849815"/>
                <a:ext cx="938152" cy="1008185"/>
              </a:xfrm>
              <a:prstGeom prst="rect">
                <a:avLst/>
              </a:prstGeom>
            </p:spPr>
          </p:pic>
        </p:gr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705" y="5812712"/>
              <a:ext cx="2045561" cy="1150628"/>
            </a:xfrm>
            <a:prstGeom prst="rect">
              <a:avLst/>
            </a:prstGeom>
          </p:spPr>
        </p:pic>
      </p:grpSp>
    </p:spTree>
    <p:extLst>
      <p:ext uri="{BB962C8B-B14F-4D97-AF65-F5344CB8AC3E}">
        <p14:creationId xmlns:p14="http://schemas.microsoft.com/office/powerpoint/2010/main" val="419723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251A7-54AC-7BC4-9580-B6ABC30098E2}"/>
              </a:ext>
            </a:extLst>
          </p:cNvPr>
          <p:cNvSpPr>
            <a:spLocks noGrp="1"/>
          </p:cNvSpPr>
          <p:nvPr>
            <p:ph type="ctrTitle"/>
          </p:nvPr>
        </p:nvSpPr>
        <p:spPr>
          <a:xfrm>
            <a:off x="232227" y="4511040"/>
            <a:ext cx="11756572" cy="1111657"/>
          </a:xfrm>
        </p:spPr>
        <p:txBody>
          <a:bodyPr/>
          <a:lstStyle/>
          <a:p>
            <a:r>
              <a:rPr lang="en-GB" dirty="0"/>
              <a:t>Isle Listen in Schools</a:t>
            </a:r>
          </a:p>
        </p:txBody>
      </p:sp>
    </p:spTree>
    <p:extLst>
      <p:ext uri="{BB962C8B-B14F-4D97-AF65-F5344CB8AC3E}">
        <p14:creationId xmlns:p14="http://schemas.microsoft.com/office/powerpoint/2010/main" val="33118717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3EB9E47-AAD5-44CA-B697-E8107E7D6B89}"/>
              </a:ext>
            </a:extLst>
          </p:cNvPr>
          <p:cNvSpPr txBox="1">
            <a:spLocks noGrp="1"/>
          </p:cNvSpPr>
          <p:nvPr>
            <p:ph idx="1"/>
          </p:nvPr>
        </p:nvSpPr>
        <p:spPr>
          <a:xfrm>
            <a:off x="2152650" y="1825625"/>
            <a:ext cx="7886700" cy="2544286"/>
          </a:xfrm>
          <a:prstGeom prst="rect">
            <a:avLst/>
          </a:prstGeom>
          <a:noFill/>
        </p:spPr>
        <p:txBody>
          <a:bodyPr wrap="square" rtlCol="0">
            <a:spAutoFit/>
          </a:bodyPr>
          <a:lstStyle/>
          <a:p>
            <a:pPr marL="0" indent="0">
              <a:buNone/>
            </a:pPr>
            <a:endParaRPr lang="en-GB" dirty="0"/>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847A92C0-6CD6-F5CC-5EEF-EE08D9BAE415}"/>
              </a:ext>
            </a:extLst>
          </p:cNvPr>
          <p:cNvSpPr txBox="1"/>
          <p:nvPr/>
        </p:nvSpPr>
        <p:spPr>
          <a:xfrm>
            <a:off x="2015066" y="482727"/>
            <a:ext cx="11887200" cy="707886"/>
          </a:xfrm>
          <a:prstGeom prst="rect">
            <a:avLst/>
          </a:prstGeom>
          <a:noFill/>
        </p:spPr>
        <p:txBody>
          <a:bodyPr wrap="square" lIns="91440" tIns="45720" rIns="91440" bIns="45720" rtlCol="0" anchor="t">
            <a:spAutoFit/>
          </a:bodyPr>
          <a:lstStyle/>
          <a:p>
            <a:pPr defTabSz="914400">
              <a:defRPr/>
            </a:pPr>
            <a:r>
              <a:rPr lang="en-GB" sz="4000" dirty="0">
                <a:solidFill>
                  <a:prstClr val="black"/>
                </a:solidFill>
                <a:latin typeface="Calibri" panose="020F0502020204030204" pitchFamily="34" charset="0"/>
                <a:cs typeface="Calibri" panose="020F0502020204030204" pitchFamily="34" charset="0"/>
              </a:rPr>
              <a:t>Isle Listen in Schools</a:t>
            </a:r>
            <a:endParaRPr lang="en-GB" sz="4000" dirty="0">
              <a:solidFill>
                <a:prstClr val="black"/>
              </a:solidFill>
              <a:latin typeface="Calibri" panose="020F0502020204030204" pitchFamily="34" charset="0"/>
              <a:ea typeface="Calibri"/>
              <a:cs typeface="Calibri" panose="020F0502020204030204" pitchFamily="34" charset="0"/>
            </a:endParaRPr>
          </a:p>
        </p:txBody>
      </p:sp>
      <p:sp>
        <p:nvSpPr>
          <p:cNvPr id="6" name="Rectangle 5">
            <a:extLst>
              <a:ext uri="{FF2B5EF4-FFF2-40B4-BE49-F238E27FC236}">
                <a16:creationId xmlns:a16="http://schemas.microsoft.com/office/drawing/2014/main" id="{87DA8771-1669-BD1F-9D94-E11A5F9A5A5F}"/>
              </a:ext>
            </a:extLst>
          </p:cNvPr>
          <p:cNvSpPr/>
          <p:nvPr/>
        </p:nvSpPr>
        <p:spPr>
          <a:xfrm>
            <a:off x="2404375" y="1713809"/>
            <a:ext cx="3586950" cy="1618000"/>
          </a:xfrm>
          <a:prstGeom prst="rect">
            <a:avLst/>
          </a:prstGeom>
          <a:solidFill>
            <a:schemeClr val="bg1"/>
          </a:solidFill>
          <a:ln w="38100">
            <a:solidFill>
              <a:srgbClr val="91C85A"/>
            </a:solidFill>
            <a:prstDash val="solid"/>
            <a:extLst>
              <a:ext uri="{C807C97D-BFC1-408E-A445-0C87EB9F89A2}">
                <ask:lineSketchStyleProps xmlns:ask="http://schemas.microsoft.com/office/drawing/2018/sketchyshapes" sd="1219033472">
                  <a:custGeom>
                    <a:avLst/>
                    <a:gdLst>
                      <a:gd name="connsiteX0" fmla="*/ 0 w 2165685"/>
                      <a:gd name="connsiteY0" fmla="*/ 0 h 2165685"/>
                      <a:gd name="connsiteX1" fmla="*/ 541421 w 2165685"/>
                      <a:gd name="connsiteY1" fmla="*/ 0 h 2165685"/>
                      <a:gd name="connsiteX2" fmla="*/ 1104499 w 2165685"/>
                      <a:gd name="connsiteY2" fmla="*/ 0 h 2165685"/>
                      <a:gd name="connsiteX3" fmla="*/ 1580950 w 2165685"/>
                      <a:gd name="connsiteY3" fmla="*/ 0 h 2165685"/>
                      <a:gd name="connsiteX4" fmla="*/ 2165685 w 2165685"/>
                      <a:gd name="connsiteY4" fmla="*/ 0 h 2165685"/>
                      <a:gd name="connsiteX5" fmla="*/ 2165685 w 2165685"/>
                      <a:gd name="connsiteY5" fmla="*/ 563078 h 2165685"/>
                      <a:gd name="connsiteX6" fmla="*/ 2165685 w 2165685"/>
                      <a:gd name="connsiteY6" fmla="*/ 1061186 h 2165685"/>
                      <a:gd name="connsiteX7" fmla="*/ 2165685 w 2165685"/>
                      <a:gd name="connsiteY7" fmla="*/ 1602607 h 2165685"/>
                      <a:gd name="connsiteX8" fmla="*/ 2165685 w 2165685"/>
                      <a:gd name="connsiteY8" fmla="*/ 2165685 h 2165685"/>
                      <a:gd name="connsiteX9" fmla="*/ 1689234 w 2165685"/>
                      <a:gd name="connsiteY9" fmla="*/ 2165685 h 2165685"/>
                      <a:gd name="connsiteX10" fmla="*/ 1126156 w 2165685"/>
                      <a:gd name="connsiteY10" fmla="*/ 2165685 h 2165685"/>
                      <a:gd name="connsiteX11" fmla="*/ 628049 w 2165685"/>
                      <a:gd name="connsiteY11" fmla="*/ 2165685 h 2165685"/>
                      <a:gd name="connsiteX12" fmla="*/ 0 w 2165685"/>
                      <a:gd name="connsiteY12" fmla="*/ 2165685 h 2165685"/>
                      <a:gd name="connsiteX13" fmla="*/ 0 w 2165685"/>
                      <a:gd name="connsiteY13" fmla="*/ 1645921 h 2165685"/>
                      <a:gd name="connsiteX14" fmla="*/ 0 w 2165685"/>
                      <a:gd name="connsiteY14" fmla="*/ 1104499 h 2165685"/>
                      <a:gd name="connsiteX15" fmla="*/ 0 w 2165685"/>
                      <a:gd name="connsiteY15" fmla="*/ 541421 h 2165685"/>
                      <a:gd name="connsiteX16" fmla="*/ 0 w 2165685"/>
                      <a:gd name="connsiteY16" fmla="*/ 0 h 21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5685" h="2165685" fill="none" extrusionOk="0">
                        <a:moveTo>
                          <a:pt x="0" y="0"/>
                        </a:moveTo>
                        <a:cubicBezTo>
                          <a:pt x="211682" y="-18607"/>
                          <a:pt x="419020" y="19127"/>
                          <a:pt x="541421" y="0"/>
                        </a:cubicBezTo>
                        <a:cubicBezTo>
                          <a:pt x="663822" y="-19127"/>
                          <a:pt x="949057" y="8970"/>
                          <a:pt x="1104499" y="0"/>
                        </a:cubicBezTo>
                        <a:cubicBezTo>
                          <a:pt x="1259941" y="-8970"/>
                          <a:pt x="1427198" y="54124"/>
                          <a:pt x="1580950" y="0"/>
                        </a:cubicBezTo>
                        <a:cubicBezTo>
                          <a:pt x="1734702" y="-54124"/>
                          <a:pt x="2040081" y="11331"/>
                          <a:pt x="2165685" y="0"/>
                        </a:cubicBezTo>
                        <a:cubicBezTo>
                          <a:pt x="2179792" y="164158"/>
                          <a:pt x="2125442" y="379797"/>
                          <a:pt x="2165685" y="563078"/>
                        </a:cubicBezTo>
                        <a:cubicBezTo>
                          <a:pt x="2205928" y="746359"/>
                          <a:pt x="2152259" y="820325"/>
                          <a:pt x="2165685" y="1061186"/>
                        </a:cubicBezTo>
                        <a:cubicBezTo>
                          <a:pt x="2179111" y="1302047"/>
                          <a:pt x="2107434" y="1376904"/>
                          <a:pt x="2165685" y="1602607"/>
                        </a:cubicBezTo>
                        <a:cubicBezTo>
                          <a:pt x="2223936" y="1828310"/>
                          <a:pt x="2141962" y="1928993"/>
                          <a:pt x="2165685" y="2165685"/>
                        </a:cubicBezTo>
                        <a:cubicBezTo>
                          <a:pt x="1948544" y="2182295"/>
                          <a:pt x="1926481" y="2150288"/>
                          <a:pt x="1689234" y="2165685"/>
                        </a:cubicBezTo>
                        <a:cubicBezTo>
                          <a:pt x="1451987" y="2181082"/>
                          <a:pt x="1383708" y="2129525"/>
                          <a:pt x="1126156" y="2165685"/>
                        </a:cubicBezTo>
                        <a:cubicBezTo>
                          <a:pt x="868604" y="2201845"/>
                          <a:pt x="833296" y="2136857"/>
                          <a:pt x="628049" y="2165685"/>
                        </a:cubicBezTo>
                        <a:cubicBezTo>
                          <a:pt x="422802" y="2194513"/>
                          <a:pt x="268078" y="2112268"/>
                          <a:pt x="0" y="2165685"/>
                        </a:cubicBezTo>
                        <a:cubicBezTo>
                          <a:pt x="-4620" y="2011811"/>
                          <a:pt x="26831" y="1902052"/>
                          <a:pt x="0" y="1645921"/>
                        </a:cubicBezTo>
                        <a:cubicBezTo>
                          <a:pt x="-26831" y="1389790"/>
                          <a:pt x="54287" y="1241212"/>
                          <a:pt x="0" y="1104499"/>
                        </a:cubicBezTo>
                        <a:cubicBezTo>
                          <a:pt x="-54287" y="967786"/>
                          <a:pt x="40660" y="816983"/>
                          <a:pt x="0" y="541421"/>
                        </a:cubicBezTo>
                        <a:cubicBezTo>
                          <a:pt x="-40660" y="265859"/>
                          <a:pt x="975" y="111243"/>
                          <a:pt x="0" y="0"/>
                        </a:cubicBezTo>
                        <a:close/>
                      </a:path>
                      <a:path w="2165685" h="2165685" stroke="0" extrusionOk="0">
                        <a:moveTo>
                          <a:pt x="0" y="0"/>
                        </a:moveTo>
                        <a:cubicBezTo>
                          <a:pt x="255068" y="-25717"/>
                          <a:pt x="362278" y="47585"/>
                          <a:pt x="519764" y="0"/>
                        </a:cubicBezTo>
                        <a:cubicBezTo>
                          <a:pt x="677250" y="-47585"/>
                          <a:pt x="848967" y="18878"/>
                          <a:pt x="996215" y="0"/>
                        </a:cubicBezTo>
                        <a:cubicBezTo>
                          <a:pt x="1143463" y="-18878"/>
                          <a:pt x="1451395" y="12400"/>
                          <a:pt x="1580950" y="0"/>
                        </a:cubicBezTo>
                        <a:cubicBezTo>
                          <a:pt x="1710505" y="-12400"/>
                          <a:pt x="1906763" y="24247"/>
                          <a:pt x="2165685" y="0"/>
                        </a:cubicBezTo>
                        <a:cubicBezTo>
                          <a:pt x="2183747" y="138663"/>
                          <a:pt x="2139115" y="379183"/>
                          <a:pt x="2165685" y="519764"/>
                        </a:cubicBezTo>
                        <a:cubicBezTo>
                          <a:pt x="2192255" y="660345"/>
                          <a:pt x="2107012" y="912130"/>
                          <a:pt x="2165685" y="1017872"/>
                        </a:cubicBezTo>
                        <a:cubicBezTo>
                          <a:pt x="2224358" y="1123614"/>
                          <a:pt x="2129051" y="1370811"/>
                          <a:pt x="2165685" y="1559293"/>
                        </a:cubicBezTo>
                        <a:cubicBezTo>
                          <a:pt x="2202319" y="1747775"/>
                          <a:pt x="2102689" y="2008487"/>
                          <a:pt x="2165685" y="2165685"/>
                        </a:cubicBezTo>
                        <a:cubicBezTo>
                          <a:pt x="2013385" y="2196009"/>
                          <a:pt x="1827872" y="2111073"/>
                          <a:pt x="1667577" y="2165685"/>
                        </a:cubicBezTo>
                        <a:cubicBezTo>
                          <a:pt x="1507282" y="2220297"/>
                          <a:pt x="1239283" y="2130180"/>
                          <a:pt x="1126156" y="2165685"/>
                        </a:cubicBezTo>
                        <a:cubicBezTo>
                          <a:pt x="1013029" y="2201190"/>
                          <a:pt x="797222" y="2107146"/>
                          <a:pt x="584735" y="2165685"/>
                        </a:cubicBezTo>
                        <a:cubicBezTo>
                          <a:pt x="372248" y="2224224"/>
                          <a:pt x="253353" y="2164096"/>
                          <a:pt x="0" y="2165685"/>
                        </a:cubicBezTo>
                        <a:cubicBezTo>
                          <a:pt x="-23029" y="1905700"/>
                          <a:pt x="67916" y="1777947"/>
                          <a:pt x="0" y="1580950"/>
                        </a:cubicBezTo>
                        <a:cubicBezTo>
                          <a:pt x="-67916" y="1383954"/>
                          <a:pt x="67815" y="1270169"/>
                          <a:pt x="0" y="996215"/>
                        </a:cubicBezTo>
                        <a:cubicBezTo>
                          <a:pt x="-67815" y="722262"/>
                          <a:pt x="36726" y="34607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37522039-4B8B-CAE3-8192-52DAC39E67B0}"/>
              </a:ext>
            </a:extLst>
          </p:cNvPr>
          <p:cNvSpPr txBox="1"/>
          <p:nvPr/>
        </p:nvSpPr>
        <p:spPr>
          <a:xfrm>
            <a:off x="2715130" y="2051000"/>
            <a:ext cx="2965441"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cs typeface="Calibri" panose="020F0502020204030204" pitchFamily="34" charset="0"/>
              </a:rPr>
              <a:t>Early Intervention and Prevention</a:t>
            </a:r>
          </a:p>
        </p:txBody>
      </p:sp>
      <p:sp>
        <p:nvSpPr>
          <p:cNvPr id="8" name="Rectangle 7">
            <a:extLst>
              <a:ext uri="{FF2B5EF4-FFF2-40B4-BE49-F238E27FC236}">
                <a16:creationId xmlns:a16="http://schemas.microsoft.com/office/drawing/2014/main" id="{D88CB22F-7591-FA13-E692-7068B66DB62B}"/>
              </a:ext>
            </a:extLst>
          </p:cNvPr>
          <p:cNvSpPr/>
          <p:nvPr/>
        </p:nvSpPr>
        <p:spPr>
          <a:xfrm>
            <a:off x="6255898" y="1713809"/>
            <a:ext cx="3586950" cy="1618000"/>
          </a:xfrm>
          <a:prstGeom prst="rect">
            <a:avLst/>
          </a:prstGeom>
          <a:solidFill>
            <a:schemeClr val="bg1"/>
          </a:solidFill>
          <a:ln w="38100">
            <a:solidFill>
              <a:srgbClr val="91C85A"/>
            </a:solidFill>
            <a:prstDash val="solid"/>
            <a:extLst>
              <a:ext uri="{C807C97D-BFC1-408E-A445-0C87EB9F89A2}">
                <ask:lineSketchStyleProps xmlns:ask="http://schemas.microsoft.com/office/drawing/2018/sketchyshapes" sd="1219033472">
                  <a:custGeom>
                    <a:avLst/>
                    <a:gdLst>
                      <a:gd name="connsiteX0" fmla="*/ 0 w 2165685"/>
                      <a:gd name="connsiteY0" fmla="*/ 0 h 2165685"/>
                      <a:gd name="connsiteX1" fmla="*/ 541421 w 2165685"/>
                      <a:gd name="connsiteY1" fmla="*/ 0 h 2165685"/>
                      <a:gd name="connsiteX2" fmla="*/ 1104499 w 2165685"/>
                      <a:gd name="connsiteY2" fmla="*/ 0 h 2165685"/>
                      <a:gd name="connsiteX3" fmla="*/ 1580950 w 2165685"/>
                      <a:gd name="connsiteY3" fmla="*/ 0 h 2165685"/>
                      <a:gd name="connsiteX4" fmla="*/ 2165685 w 2165685"/>
                      <a:gd name="connsiteY4" fmla="*/ 0 h 2165685"/>
                      <a:gd name="connsiteX5" fmla="*/ 2165685 w 2165685"/>
                      <a:gd name="connsiteY5" fmla="*/ 563078 h 2165685"/>
                      <a:gd name="connsiteX6" fmla="*/ 2165685 w 2165685"/>
                      <a:gd name="connsiteY6" fmla="*/ 1061186 h 2165685"/>
                      <a:gd name="connsiteX7" fmla="*/ 2165685 w 2165685"/>
                      <a:gd name="connsiteY7" fmla="*/ 1602607 h 2165685"/>
                      <a:gd name="connsiteX8" fmla="*/ 2165685 w 2165685"/>
                      <a:gd name="connsiteY8" fmla="*/ 2165685 h 2165685"/>
                      <a:gd name="connsiteX9" fmla="*/ 1689234 w 2165685"/>
                      <a:gd name="connsiteY9" fmla="*/ 2165685 h 2165685"/>
                      <a:gd name="connsiteX10" fmla="*/ 1126156 w 2165685"/>
                      <a:gd name="connsiteY10" fmla="*/ 2165685 h 2165685"/>
                      <a:gd name="connsiteX11" fmla="*/ 628049 w 2165685"/>
                      <a:gd name="connsiteY11" fmla="*/ 2165685 h 2165685"/>
                      <a:gd name="connsiteX12" fmla="*/ 0 w 2165685"/>
                      <a:gd name="connsiteY12" fmla="*/ 2165685 h 2165685"/>
                      <a:gd name="connsiteX13" fmla="*/ 0 w 2165685"/>
                      <a:gd name="connsiteY13" fmla="*/ 1645921 h 2165685"/>
                      <a:gd name="connsiteX14" fmla="*/ 0 w 2165685"/>
                      <a:gd name="connsiteY14" fmla="*/ 1104499 h 2165685"/>
                      <a:gd name="connsiteX15" fmla="*/ 0 w 2165685"/>
                      <a:gd name="connsiteY15" fmla="*/ 541421 h 2165685"/>
                      <a:gd name="connsiteX16" fmla="*/ 0 w 2165685"/>
                      <a:gd name="connsiteY16" fmla="*/ 0 h 21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5685" h="2165685" fill="none" extrusionOk="0">
                        <a:moveTo>
                          <a:pt x="0" y="0"/>
                        </a:moveTo>
                        <a:cubicBezTo>
                          <a:pt x="211682" y="-18607"/>
                          <a:pt x="419020" y="19127"/>
                          <a:pt x="541421" y="0"/>
                        </a:cubicBezTo>
                        <a:cubicBezTo>
                          <a:pt x="663822" y="-19127"/>
                          <a:pt x="949057" y="8970"/>
                          <a:pt x="1104499" y="0"/>
                        </a:cubicBezTo>
                        <a:cubicBezTo>
                          <a:pt x="1259941" y="-8970"/>
                          <a:pt x="1427198" y="54124"/>
                          <a:pt x="1580950" y="0"/>
                        </a:cubicBezTo>
                        <a:cubicBezTo>
                          <a:pt x="1734702" y="-54124"/>
                          <a:pt x="2040081" y="11331"/>
                          <a:pt x="2165685" y="0"/>
                        </a:cubicBezTo>
                        <a:cubicBezTo>
                          <a:pt x="2179792" y="164158"/>
                          <a:pt x="2125442" y="379797"/>
                          <a:pt x="2165685" y="563078"/>
                        </a:cubicBezTo>
                        <a:cubicBezTo>
                          <a:pt x="2205928" y="746359"/>
                          <a:pt x="2152259" y="820325"/>
                          <a:pt x="2165685" y="1061186"/>
                        </a:cubicBezTo>
                        <a:cubicBezTo>
                          <a:pt x="2179111" y="1302047"/>
                          <a:pt x="2107434" y="1376904"/>
                          <a:pt x="2165685" y="1602607"/>
                        </a:cubicBezTo>
                        <a:cubicBezTo>
                          <a:pt x="2223936" y="1828310"/>
                          <a:pt x="2141962" y="1928993"/>
                          <a:pt x="2165685" y="2165685"/>
                        </a:cubicBezTo>
                        <a:cubicBezTo>
                          <a:pt x="1948544" y="2182295"/>
                          <a:pt x="1926481" y="2150288"/>
                          <a:pt x="1689234" y="2165685"/>
                        </a:cubicBezTo>
                        <a:cubicBezTo>
                          <a:pt x="1451987" y="2181082"/>
                          <a:pt x="1383708" y="2129525"/>
                          <a:pt x="1126156" y="2165685"/>
                        </a:cubicBezTo>
                        <a:cubicBezTo>
                          <a:pt x="868604" y="2201845"/>
                          <a:pt x="833296" y="2136857"/>
                          <a:pt x="628049" y="2165685"/>
                        </a:cubicBezTo>
                        <a:cubicBezTo>
                          <a:pt x="422802" y="2194513"/>
                          <a:pt x="268078" y="2112268"/>
                          <a:pt x="0" y="2165685"/>
                        </a:cubicBezTo>
                        <a:cubicBezTo>
                          <a:pt x="-4620" y="2011811"/>
                          <a:pt x="26831" y="1902052"/>
                          <a:pt x="0" y="1645921"/>
                        </a:cubicBezTo>
                        <a:cubicBezTo>
                          <a:pt x="-26831" y="1389790"/>
                          <a:pt x="54287" y="1241212"/>
                          <a:pt x="0" y="1104499"/>
                        </a:cubicBezTo>
                        <a:cubicBezTo>
                          <a:pt x="-54287" y="967786"/>
                          <a:pt x="40660" y="816983"/>
                          <a:pt x="0" y="541421"/>
                        </a:cubicBezTo>
                        <a:cubicBezTo>
                          <a:pt x="-40660" y="265859"/>
                          <a:pt x="975" y="111243"/>
                          <a:pt x="0" y="0"/>
                        </a:cubicBezTo>
                        <a:close/>
                      </a:path>
                      <a:path w="2165685" h="2165685" stroke="0" extrusionOk="0">
                        <a:moveTo>
                          <a:pt x="0" y="0"/>
                        </a:moveTo>
                        <a:cubicBezTo>
                          <a:pt x="255068" y="-25717"/>
                          <a:pt x="362278" y="47585"/>
                          <a:pt x="519764" y="0"/>
                        </a:cubicBezTo>
                        <a:cubicBezTo>
                          <a:pt x="677250" y="-47585"/>
                          <a:pt x="848967" y="18878"/>
                          <a:pt x="996215" y="0"/>
                        </a:cubicBezTo>
                        <a:cubicBezTo>
                          <a:pt x="1143463" y="-18878"/>
                          <a:pt x="1451395" y="12400"/>
                          <a:pt x="1580950" y="0"/>
                        </a:cubicBezTo>
                        <a:cubicBezTo>
                          <a:pt x="1710505" y="-12400"/>
                          <a:pt x="1906763" y="24247"/>
                          <a:pt x="2165685" y="0"/>
                        </a:cubicBezTo>
                        <a:cubicBezTo>
                          <a:pt x="2183747" y="138663"/>
                          <a:pt x="2139115" y="379183"/>
                          <a:pt x="2165685" y="519764"/>
                        </a:cubicBezTo>
                        <a:cubicBezTo>
                          <a:pt x="2192255" y="660345"/>
                          <a:pt x="2107012" y="912130"/>
                          <a:pt x="2165685" y="1017872"/>
                        </a:cubicBezTo>
                        <a:cubicBezTo>
                          <a:pt x="2224358" y="1123614"/>
                          <a:pt x="2129051" y="1370811"/>
                          <a:pt x="2165685" y="1559293"/>
                        </a:cubicBezTo>
                        <a:cubicBezTo>
                          <a:pt x="2202319" y="1747775"/>
                          <a:pt x="2102689" y="2008487"/>
                          <a:pt x="2165685" y="2165685"/>
                        </a:cubicBezTo>
                        <a:cubicBezTo>
                          <a:pt x="2013385" y="2196009"/>
                          <a:pt x="1827872" y="2111073"/>
                          <a:pt x="1667577" y="2165685"/>
                        </a:cubicBezTo>
                        <a:cubicBezTo>
                          <a:pt x="1507282" y="2220297"/>
                          <a:pt x="1239283" y="2130180"/>
                          <a:pt x="1126156" y="2165685"/>
                        </a:cubicBezTo>
                        <a:cubicBezTo>
                          <a:pt x="1013029" y="2201190"/>
                          <a:pt x="797222" y="2107146"/>
                          <a:pt x="584735" y="2165685"/>
                        </a:cubicBezTo>
                        <a:cubicBezTo>
                          <a:pt x="372248" y="2224224"/>
                          <a:pt x="253353" y="2164096"/>
                          <a:pt x="0" y="2165685"/>
                        </a:cubicBezTo>
                        <a:cubicBezTo>
                          <a:pt x="-23029" y="1905700"/>
                          <a:pt x="67916" y="1777947"/>
                          <a:pt x="0" y="1580950"/>
                        </a:cubicBezTo>
                        <a:cubicBezTo>
                          <a:pt x="-67916" y="1383954"/>
                          <a:pt x="67815" y="1270169"/>
                          <a:pt x="0" y="996215"/>
                        </a:cubicBezTo>
                        <a:cubicBezTo>
                          <a:pt x="-67815" y="722262"/>
                          <a:pt x="36726" y="34607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 name="TextBox 8">
            <a:extLst>
              <a:ext uri="{FF2B5EF4-FFF2-40B4-BE49-F238E27FC236}">
                <a16:creationId xmlns:a16="http://schemas.microsoft.com/office/drawing/2014/main" id="{C92687BC-E47B-0151-FFE5-BEBB6D4AA3C8}"/>
              </a:ext>
            </a:extLst>
          </p:cNvPr>
          <p:cNvSpPr txBox="1"/>
          <p:nvPr/>
        </p:nvSpPr>
        <p:spPr>
          <a:xfrm>
            <a:off x="6302079" y="2037668"/>
            <a:ext cx="3586950"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cs typeface="Calibri" panose="020F0502020204030204" pitchFamily="34" charset="0"/>
              </a:rPr>
              <a:t>Evidence Based Service with Governance</a:t>
            </a:r>
          </a:p>
        </p:txBody>
      </p:sp>
      <p:sp>
        <p:nvSpPr>
          <p:cNvPr id="10" name="Rectangle 9">
            <a:extLst>
              <a:ext uri="{FF2B5EF4-FFF2-40B4-BE49-F238E27FC236}">
                <a16:creationId xmlns:a16="http://schemas.microsoft.com/office/drawing/2014/main" id="{196B0FB2-8EB7-BBB9-7C73-31720DD22F85}"/>
              </a:ext>
            </a:extLst>
          </p:cNvPr>
          <p:cNvSpPr/>
          <p:nvPr/>
        </p:nvSpPr>
        <p:spPr>
          <a:xfrm>
            <a:off x="2404375" y="3903307"/>
            <a:ext cx="3586950" cy="1470909"/>
          </a:xfrm>
          <a:prstGeom prst="rect">
            <a:avLst/>
          </a:prstGeom>
          <a:solidFill>
            <a:schemeClr val="bg1"/>
          </a:solidFill>
          <a:ln w="38100">
            <a:solidFill>
              <a:srgbClr val="91C85A"/>
            </a:solidFill>
            <a:prstDash val="solid"/>
            <a:extLst>
              <a:ext uri="{C807C97D-BFC1-408E-A445-0C87EB9F89A2}">
                <ask:lineSketchStyleProps xmlns:ask="http://schemas.microsoft.com/office/drawing/2018/sketchyshapes" sd="1219033472">
                  <a:custGeom>
                    <a:avLst/>
                    <a:gdLst>
                      <a:gd name="connsiteX0" fmla="*/ 0 w 2165685"/>
                      <a:gd name="connsiteY0" fmla="*/ 0 h 2165685"/>
                      <a:gd name="connsiteX1" fmla="*/ 541421 w 2165685"/>
                      <a:gd name="connsiteY1" fmla="*/ 0 h 2165685"/>
                      <a:gd name="connsiteX2" fmla="*/ 1104499 w 2165685"/>
                      <a:gd name="connsiteY2" fmla="*/ 0 h 2165685"/>
                      <a:gd name="connsiteX3" fmla="*/ 1580950 w 2165685"/>
                      <a:gd name="connsiteY3" fmla="*/ 0 h 2165685"/>
                      <a:gd name="connsiteX4" fmla="*/ 2165685 w 2165685"/>
                      <a:gd name="connsiteY4" fmla="*/ 0 h 2165685"/>
                      <a:gd name="connsiteX5" fmla="*/ 2165685 w 2165685"/>
                      <a:gd name="connsiteY5" fmla="*/ 563078 h 2165685"/>
                      <a:gd name="connsiteX6" fmla="*/ 2165685 w 2165685"/>
                      <a:gd name="connsiteY6" fmla="*/ 1061186 h 2165685"/>
                      <a:gd name="connsiteX7" fmla="*/ 2165685 w 2165685"/>
                      <a:gd name="connsiteY7" fmla="*/ 1602607 h 2165685"/>
                      <a:gd name="connsiteX8" fmla="*/ 2165685 w 2165685"/>
                      <a:gd name="connsiteY8" fmla="*/ 2165685 h 2165685"/>
                      <a:gd name="connsiteX9" fmla="*/ 1689234 w 2165685"/>
                      <a:gd name="connsiteY9" fmla="*/ 2165685 h 2165685"/>
                      <a:gd name="connsiteX10" fmla="*/ 1126156 w 2165685"/>
                      <a:gd name="connsiteY10" fmla="*/ 2165685 h 2165685"/>
                      <a:gd name="connsiteX11" fmla="*/ 628049 w 2165685"/>
                      <a:gd name="connsiteY11" fmla="*/ 2165685 h 2165685"/>
                      <a:gd name="connsiteX12" fmla="*/ 0 w 2165685"/>
                      <a:gd name="connsiteY12" fmla="*/ 2165685 h 2165685"/>
                      <a:gd name="connsiteX13" fmla="*/ 0 w 2165685"/>
                      <a:gd name="connsiteY13" fmla="*/ 1645921 h 2165685"/>
                      <a:gd name="connsiteX14" fmla="*/ 0 w 2165685"/>
                      <a:gd name="connsiteY14" fmla="*/ 1104499 h 2165685"/>
                      <a:gd name="connsiteX15" fmla="*/ 0 w 2165685"/>
                      <a:gd name="connsiteY15" fmla="*/ 541421 h 2165685"/>
                      <a:gd name="connsiteX16" fmla="*/ 0 w 2165685"/>
                      <a:gd name="connsiteY16" fmla="*/ 0 h 21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5685" h="2165685" fill="none" extrusionOk="0">
                        <a:moveTo>
                          <a:pt x="0" y="0"/>
                        </a:moveTo>
                        <a:cubicBezTo>
                          <a:pt x="211682" y="-18607"/>
                          <a:pt x="419020" y="19127"/>
                          <a:pt x="541421" y="0"/>
                        </a:cubicBezTo>
                        <a:cubicBezTo>
                          <a:pt x="663822" y="-19127"/>
                          <a:pt x="949057" y="8970"/>
                          <a:pt x="1104499" y="0"/>
                        </a:cubicBezTo>
                        <a:cubicBezTo>
                          <a:pt x="1259941" y="-8970"/>
                          <a:pt x="1427198" y="54124"/>
                          <a:pt x="1580950" y="0"/>
                        </a:cubicBezTo>
                        <a:cubicBezTo>
                          <a:pt x="1734702" y="-54124"/>
                          <a:pt x="2040081" y="11331"/>
                          <a:pt x="2165685" y="0"/>
                        </a:cubicBezTo>
                        <a:cubicBezTo>
                          <a:pt x="2179792" y="164158"/>
                          <a:pt x="2125442" y="379797"/>
                          <a:pt x="2165685" y="563078"/>
                        </a:cubicBezTo>
                        <a:cubicBezTo>
                          <a:pt x="2205928" y="746359"/>
                          <a:pt x="2152259" y="820325"/>
                          <a:pt x="2165685" y="1061186"/>
                        </a:cubicBezTo>
                        <a:cubicBezTo>
                          <a:pt x="2179111" y="1302047"/>
                          <a:pt x="2107434" y="1376904"/>
                          <a:pt x="2165685" y="1602607"/>
                        </a:cubicBezTo>
                        <a:cubicBezTo>
                          <a:pt x="2223936" y="1828310"/>
                          <a:pt x="2141962" y="1928993"/>
                          <a:pt x="2165685" y="2165685"/>
                        </a:cubicBezTo>
                        <a:cubicBezTo>
                          <a:pt x="1948544" y="2182295"/>
                          <a:pt x="1926481" y="2150288"/>
                          <a:pt x="1689234" y="2165685"/>
                        </a:cubicBezTo>
                        <a:cubicBezTo>
                          <a:pt x="1451987" y="2181082"/>
                          <a:pt x="1383708" y="2129525"/>
                          <a:pt x="1126156" y="2165685"/>
                        </a:cubicBezTo>
                        <a:cubicBezTo>
                          <a:pt x="868604" y="2201845"/>
                          <a:pt x="833296" y="2136857"/>
                          <a:pt x="628049" y="2165685"/>
                        </a:cubicBezTo>
                        <a:cubicBezTo>
                          <a:pt x="422802" y="2194513"/>
                          <a:pt x="268078" y="2112268"/>
                          <a:pt x="0" y="2165685"/>
                        </a:cubicBezTo>
                        <a:cubicBezTo>
                          <a:pt x="-4620" y="2011811"/>
                          <a:pt x="26831" y="1902052"/>
                          <a:pt x="0" y="1645921"/>
                        </a:cubicBezTo>
                        <a:cubicBezTo>
                          <a:pt x="-26831" y="1389790"/>
                          <a:pt x="54287" y="1241212"/>
                          <a:pt x="0" y="1104499"/>
                        </a:cubicBezTo>
                        <a:cubicBezTo>
                          <a:pt x="-54287" y="967786"/>
                          <a:pt x="40660" y="816983"/>
                          <a:pt x="0" y="541421"/>
                        </a:cubicBezTo>
                        <a:cubicBezTo>
                          <a:pt x="-40660" y="265859"/>
                          <a:pt x="975" y="111243"/>
                          <a:pt x="0" y="0"/>
                        </a:cubicBezTo>
                        <a:close/>
                      </a:path>
                      <a:path w="2165685" h="2165685" stroke="0" extrusionOk="0">
                        <a:moveTo>
                          <a:pt x="0" y="0"/>
                        </a:moveTo>
                        <a:cubicBezTo>
                          <a:pt x="255068" y="-25717"/>
                          <a:pt x="362278" y="47585"/>
                          <a:pt x="519764" y="0"/>
                        </a:cubicBezTo>
                        <a:cubicBezTo>
                          <a:pt x="677250" y="-47585"/>
                          <a:pt x="848967" y="18878"/>
                          <a:pt x="996215" y="0"/>
                        </a:cubicBezTo>
                        <a:cubicBezTo>
                          <a:pt x="1143463" y="-18878"/>
                          <a:pt x="1451395" y="12400"/>
                          <a:pt x="1580950" y="0"/>
                        </a:cubicBezTo>
                        <a:cubicBezTo>
                          <a:pt x="1710505" y="-12400"/>
                          <a:pt x="1906763" y="24247"/>
                          <a:pt x="2165685" y="0"/>
                        </a:cubicBezTo>
                        <a:cubicBezTo>
                          <a:pt x="2183747" y="138663"/>
                          <a:pt x="2139115" y="379183"/>
                          <a:pt x="2165685" y="519764"/>
                        </a:cubicBezTo>
                        <a:cubicBezTo>
                          <a:pt x="2192255" y="660345"/>
                          <a:pt x="2107012" y="912130"/>
                          <a:pt x="2165685" y="1017872"/>
                        </a:cubicBezTo>
                        <a:cubicBezTo>
                          <a:pt x="2224358" y="1123614"/>
                          <a:pt x="2129051" y="1370811"/>
                          <a:pt x="2165685" y="1559293"/>
                        </a:cubicBezTo>
                        <a:cubicBezTo>
                          <a:pt x="2202319" y="1747775"/>
                          <a:pt x="2102689" y="2008487"/>
                          <a:pt x="2165685" y="2165685"/>
                        </a:cubicBezTo>
                        <a:cubicBezTo>
                          <a:pt x="2013385" y="2196009"/>
                          <a:pt x="1827872" y="2111073"/>
                          <a:pt x="1667577" y="2165685"/>
                        </a:cubicBezTo>
                        <a:cubicBezTo>
                          <a:pt x="1507282" y="2220297"/>
                          <a:pt x="1239283" y="2130180"/>
                          <a:pt x="1126156" y="2165685"/>
                        </a:cubicBezTo>
                        <a:cubicBezTo>
                          <a:pt x="1013029" y="2201190"/>
                          <a:pt x="797222" y="2107146"/>
                          <a:pt x="584735" y="2165685"/>
                        </a:cubicBezTo>
                        <a:cubicBezTo>
                          <a:pt x="372248" y="2224224"/>
                          <a:pt x="253353" y="2164096"/>
                          <a:pt x="0" y="2165685"/>
                        </a:cubicBezTo>
                        <a:cubicBezTo>
                          <a:pt x="-23029" y="1905700"/>
                          <a:pt x="67916" y="1777947"/>
                          <a:pt x="0" y="1580950"/>
                        </a:cubicBezTo>
                        <a:cubicBezTo>
                          <a:pt x="-67916" y="1383954"/>
                          <a:pt x="67815" y="1270169"/>
                          <a:pt x="0" y="996215"/>
                        </a:cubicBezTo>
                        <a:cubicBezTo>
                          <a:pt x="-67815" y="722262"/>
                          <a:pt x="36726" y="34607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1" name="Rectangle 10">
            <a:extLst>
              <a:ext uri="{FF2B5EF4-FFF2-40B4-BE49-F238E27FC236}">
                <a16:creationId xmlns:a16="http://schemas.microsoft.com/office/drawing/2014/main" id="{E7946AFD-5C3E-470D-9706-0AF367E6DF77}"/>
              </a:ext>
            </a:extLst>
          </p:cNvPr>
          <p:cNvSpPr/>
          <p:nvPr/>
        </p:nvSpPr>
        <p:spPr>
          <a:xfrm>
            <a:off x="6255898" y="3903307"/>
            <a:ext cx="3586950" cy="1470909"/>
          </a:xfrm>
          <a:prstGeom prst="rect">
            <a:avLst/>
          </a:prstGeom>
          <a:solidFill>
            <a:schemeClr val="bg1"/>
          </a:solidFill>
          <a:ln w="38100">
            <a:solidFill>
              <a:srgbClr val="91C85A"/>
            </a:solidFill>
            <a:prstDash val="solid"/>
            <a:extLst>
              <a:ext uri="{C807C97D-BFC1-408E-A445-0C87EB9F89A2}">
                <ask:lineSketchStyleProps xmlns:ask="http://schemas.microsoft.com/office/drawing/2018/sketchyshapes" sd="1219033472">
                  <a:custGeom>
                    <a:avLst/>
                    <a:gdLst>
                      <a:gd name="connsiteX0" fmla="*/ 0 w 2165685"/>
                      <a:gd name="connsiteY0" fmla="*/ 0 h 2165685"/>
                      <a:gd name="connsiteX1" fmla="*/ 541421 w 2165685"/>
                      <a:gd name="connsiteY1" fmla="*/ 0 h 2165685"/>
                      <a:gd name="connsiteX2" fmla="*/ 1104499 w 2165685"/>
                      <a:gd name="connsiteY2" fmla="*/ 0 h 2165685"/>
                      <a:gd name="connsiteX3" fmla="*/ 1580950 w 2165685"/>
                      <a:gd name="connsiteY3" fmla="*/ 0 h 2165685"/>
                      <a:gd name="connsiteX4" fmla="*/ 2165685 w 2165685"/>
                      <a:gd name="connsiteY4" fmla="*/ 0 h 2165685"/>
                      <a:gd name="connsiteX5" fmla="*/ 2165685 w 2165685"/>
                      <a:gd name="connsiteY5" fmla="*/ 563078 h 2165685"/>
                      <a:gd name="connsiteX6" fmla="*/ 2165685 w 2165685"/>
                      <a:gd name="connsiteY6" fmla="*/ 1061186 h 2165685"/>
                      <a:gd name="connsiteX7" fmla="*/ 2165685 w 2165685"/>
                      <a:gd name="connsiteY7" fmla="*/ 1602607 h 2165685"/>
                      <a:gd name="connsiteX8" fmla="*/ 2165685 w 2165685"/>
                      <a:gd name="connsiteY8" fmla="*/ 2165685 h 2165685"/>
                      <a:gd name="connsiteX9" fmla="*/ 1689234 w 2165685"/>
                      <a:gd name="connsiteY9" fmla="*/ 2165685 h 2165685"/>
                      <a:gd name="connsiteX10" fmla="*/ 1126156 w 2165685"/>
                      <a:gd name="connsiteY10" fmla="*/ 2165685 h 2165685"/>
                      <a:gd name="connsiteX11" fmla="*/ 628049 w 2165685"/>
                      <a:gd name="connsiteY11" fmla="*/ 2165685 h 2165685"/>
                      <a:gd name="connsiteX12" fmla="*/ 0 w 2165685"/>
                      <a:gd name="connsiteY12" fmla="*/ 2165685 h 2165685"/>
                      <a:gd name="connsiteX13" fmla="*/ 0 w 2165685"/>
                      <a:gd name="connsiteY13" fmla="*/ 1645921 h 2165685"/>
                      <a:gd name="connsiteX14" fmla="*/ 0 w 2165685"/>
                      <a:gd name="connsiteY14" fmla="*/ 1104499 h 2165685"/>
                      <a:gd name="connsiteX15" fmla="*/ 0 w 2165685"/>
                      <a:gd name="connsiteY15" fmla="*/ 541421 h 2165685"/>
                      <a:gd name="connsiteX16" fmla="*/ 0 w 2165685"/>
                      <a:gd name="connsiteY16" fmla="*/ 0 h 216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5685" h="2165685" fill="none" extrusionOk="0">
                        <a:moveTo>
                          <a:pt x="0" y="0"/>
                        </a:moveTo>
                        <a:cubicBezTo>
                          <a:pt x="211682" y="-18607"/>
                          <a:pt x="419020" y="19127"/>
                          <a:pt x="541421" y="0"/>
                        </a:cubicBezTo>
                        <a:cubicBezTo>
                          <a:pt x="663822" y="-19127"/>
                          <a:pt x="949057" y="8970"/>
                          <a:pt x="1104499" y="0"/>
                        </a:cubicBezTo>
                        <a:cubicBezTo>
                          <a:pt x="1259941" y="-8970"/>
                          <a:pt x="1427198" y="54124"/>
                          <a:pt x="1580950" y="0"/>
                        </a:cubicBezTo>
                        <a:cubicBezTo>
                          <a:pt x="1734702" y="-54124"/>
                          <a:pt x="2040081" y="11331"/>
                          <a:pt x="2165685" y="0"/>
                        </a:cubicBezTo>
                        <a:cubicBezTo>
                          <a:pt x="2179792" y="164158"/>
                          <a:pt x="2125442" y="379797"/>
                          <a:pt x="2165685" y="563078"/>
                        </a:cubicBezTo>
                        <a:cubicBezTo>
                          <a:pt x="2205928" y="746359"/>
                          <a:pt x="2152259" y="820325"/>
                          <a:pt x="2165685" y="1061186"/>
                        </a:cubicBezTo>
                        <a:cubicBezTo>
                          <a:pt x="2179111" y="1302047"/>
                          <a:pt x="2107434" y="1376904"/>
                          <a:pt x="2165685" y="1602607"/>
                        </a:cubicBezTo>
                        <a:cubicBezTo>
                          <a:pt x="2223936" y="1828310"/>
                          <a:pt x="2141962" y="1928993"/>
                          <a:pt x="2165685" y="2165685"/>
                        </a:cubicBezTo>
                        <a:cubicBezTo>
                          <a:pt x="1948544" y="2182295"/>
                          <a:pt x="1926481" y="2150288"/>
                          <a:pt x="1689234" y="2165685"/>
                        </a:cubicBezTo>
                        <a:cubicBezTo>
                          <a:pt x="1451987" y="2181082"/>
                          <a:pt x="1383708" y="2129525"/>
                          <a:pt x="1126156" y="2165685"/>
                        </a:cubicBezTo>
                        <a:cubicBezTo>
                          <a:pt x="868604" y="2201845"/>
                          <a:pt x="833296" y="2136857"/>
                          <a:pt x="628049" y="2165685"/>
                        </a:cubicBezTo>
                        <a:cubicBezTo>
                          <a:pt x="422802" y="2194513"/>
                          <a:pt x="268078" y="2112268"/>
                          <a:pt x="0" y="2165685"/>
                        </a:cubicBezTo>
                        <a:cubicBezTo>
                          <a:pt x="-4620" y="2011811"/>
                          <a:pt x="26831" y="1902052"/>
                          <a:pt x="0" y="1645921"/>
                        </a:cubicBezTo>
                        <a:cubicBezTo>
                          <a:pt x="-26831" y="1389790"/>
                          <a:pt x="54287" y="1241212"/>
                          <a:pt x="0" y="1104499"/>
                        </a:cubicBezTo>
                        <a:cubicBezTo>
                          <a:pt x="-54287" y="967786"/>
                          <a:pt x="40660" y="816983"/>
                          <a:pt x="0" y="541421"/>
                        </a:cubicBezTo>
                        <a:cubicBezTo>
                          <a:pt x="-40660" y="265859"/>
                          <a:pt x="975" y="111243"/>
                          <a:pt x="0" y="0"/>
                        </a:cubicBezTo>
                        <a:close/>
                      </a:path>
                      <a:path w="2165685" h="2165685" stroke="0" extrusionOk="0">
                        <a:moveTo>
                          <a:pt x="0" y="0"/>
                        </a:moveTo>
                        <a:cubicBezTo>
                          <a:pt x="255068" y="-25717"/>
                          <a:pt x="362278" y="47585"/>
                          <a:pt x="519764" y="0"/>
                        </a:cubicBezTo>
                        <a:cubicBezTo>
                          <a:pt x="677250" y="-47585"/>
                          <a:pt x="848967" y="18878"/>
                          <a:pt x="996215" y="0"/>
                        </a:cubicBezTo>
                        <a:cubicBezTo>
                          <a:pt x="1143463" y="-18878"/>
                          <a:pt x="1451395" y="12400"/>
                          <a:pt x="1580950" y="0"/>
                        </a:cubicBezTo>
                        <a:cubicBezTo>
                          <a:pt x="1710505" y="-12400"/>
                          <a:pt x="1906763" y="24247"/>
                          <a:pt x="2165685" y="0"/>
                        </a:cubicBezTo>
                        <a:cubicBezTo>
                          <a:pt x="2183747" y="138663"/>
                          <a:pt x="2139115" y="379183"/>
                          <a:pt x="2165685" y="519764"/>
                        </a:cubicBezTo>
                        <a:cubicBezTo>
                          <a:pt x="2192255" y="660345"/>
                          <a:pt x="2107012" y="912130"/>
                          <a:pt x="2165685" y="1017872"/>
                        </a:cubicBezTo>
                        <a:cubicBezTo>
                          <a:pt x="2224358" y="1123614"/>
                          <a:pt x="2129051" y="1370811"/>
                          <a:pt x="2165685" y="1559293"/>
                        </a:cubicBezTo>
                        <a:cubicBezTo>
                          <a:pt x="2202319" y="1747775"/>
                          <a:pt x="2102689" y="2008487"/>
                          <a:pt x="2165685" y="2165685"/>
                        </a:cubicBezTo>
                        <a:cubicBezTo>
                          <a:pt x="2013385" y="2196009"/>
                          <a:pt x="1827872" y="2111073"/>
                          <a:pt x="1667577" y="2165685"/>
                        </a:cubicBezTo>
                        <a:cubicBezTo>
                          <a:pt x="1507282" y="2220297"/>
                          <a:pt x="1239283" y="2130180"/>
                          <a:pt x="1126156" y="2165685"/>
                        </a:cubicBezTo>
                        <a:cubicBezTo>
                          <a:pt x="1013029" y="2201190"/>
                          <a:pt x="797222" y="2107146"/>
                          <a:pt x="584735" y="2165685"/>
                        </a:cubicBezTo>
                        <a:cubicBezTo>
                          <a:pt x="372248" y="2224224"/>
                          <a:pt x="253353" y="2164096"/>
                          <a:pt x="0" y="2165685"/>
                        </a:cubicBezTo>
                        <a:cubicBezTo>
                          <a:pt x="-23029" y="1905700"/>
                          <a:pt x="67916" y="1777947"/>
                          <a:pt x="0" y="1580950"/>
                        </a:cubicBezTo>
                        <a:cubicBezTo>
                          <a:pt x="-67916" y="1383954"/>
                          <a:pt x="67815" y="1270169"/>
                          <a:pt x="0" y="996215"/>
                        </a:cubicBezTo>
                        <a:cubicBezTo>
                          <a:pt x="-67815" y="722262"/>
                          <a:pt x="36726" y="346079"/>
                          <a:pt x="0" y="0"/>
                        </a:cubicBezTo>
                        <a:close/>
                      </a:path>
                    </a:pathLst>
                  </a:custGeom>
                  <ask:type>
                    <ask:lineSketchNone/>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TextBox 11">
            <a:extLst>
              <a:ext uri="{FF2B5EF4-FFF2-40B4-BE49-F238E27FC236}">
                <a16:creationId xmlns:a16="http://schemas.microsoft.com/office/drawing/2014/main" id="{F692D21C-CA82-BDBF-0FBA-9B5A92ACDB60}"/>
              </a:ext>
            </a:extLst>
          </p:cNvPr>
          <p:cNvSpPr txBox="1"/>
          <p:nvPr/>
        </p:nvSpPr>
        <p:spPr>
          <a:xfrm>
            <a:off x="2482564" y="3966822"/>
            <a:ext cx="3430570" cy="1200329"/>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cs typeface="Calibri" panose="020F0502020204030204" pitchFamily="34" charset="0"/>
              </a:rPr>
              <a:t>1-2-1 Listening Service and Classroom Educational Sessions</a:t>
            </a:r>
          </a:p>
        </p:txBody>
      </p:sp>
      <p:sp>
        <p:nvSpPr>
          <p:cNvPr id="13" name="TextBox 12">
            <a:extLst>
              <a:ext uri="{FF2B5EF4-FFF2-40B4-BE49-F238E27FC236}">
                <a16:creationId xmlns:a16="http://schemas.microsoft.com/office/drawing/2014/main" id="{9ACD625E-C458-3E01-6230-A0110228525D}"/>
              </a:ext>
            </a:extLst>
          </p:cNvPr>
          <p:cNvSpPr txBox="1"/>
          <p:nvPr/>
        </p:nvSpPr>
        <p:spPr>
          <a:xfrm>
            <a:off x="5891714" y="3989221"/>
            <a:ext cx="4329899" cy="1200329"/>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cs typeface="Calibri" panose="020F0502020204030204" pitchFamily="34" charset="0"/>
              </a:rPr>
              <a:t>The Team:</a:t>
            </a:r>
          </a:p>
          <a:p>
            <a:pPr algn="ctr"/>
            <a:r>
              <a:rPr lang="en-GB" sz="2400" dirty="0">
                <a:solidFill>
                  <a:prstClr val="black"/>
                </a:solidFill>
                <a:latin typeface="Calibri" panose="020F0502020204030204" pitchFamily="34" charset="0"/>
                <a:cs typeface="Calibri" panose="020F0502020204030204" pitchFamily="34" charset="0"/>
              </a:rPr>
              <a:t>5 Wellbeing Practitioners &amp;</a:t>
            </a:r>
          </a:p>
          <a:p>
            <a:pPr algn="ctr"/>
            <a:r>
              <a:rPr lang="en-GB" sz="2400" dirty="0">
                <a:solidFill>
                  <a:prstClr val="black"/>
                </a:solidFill>
                <a:latin typeface="Calibri" panose="020F0502020204030204" pitchFamily="34" charset="0"/>
                <a:cs typeface="Calibri" panose="020F0502020204030204" pitchFamily="34" charset="0"/>
              </a:rPr>
              <a:t>3 Wellbeing Facilitators</a:t>
            </a:r>
          </a:p>
        </p:txBody>
      </p:sp>
    </p:spTree>
    <p:extLst>
      <p:ext uri="{BB962C8B-B14F-4D97-AF65-F5344CB8AC3E}">
        <p14:creationId xmlns:p14="http://schemas.microsoft.com/office/powerpoint/2010/main" val="236668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BDB6FA29-7402-B004-09FE-0B8600C0C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39076"/>
            <a:ext cx="9144000" cy="3379851"/>
          </a:xfrm>
          <a:prstGeom prst="rect">
            <a:avLst/>
          </a:prstGeom>
        </p:spPr>
      </p:pic>
    </p:spTree>
    <p:extLst>
      <p:ext uri="{BB962C8B-B14F-4D97-AF65-F5344CB8AC3E}">
        <p14:creationId xmlns:p14="http://schemas.microsoft.com/office/powerpoint/2010/main" val="7783976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A screenshot of a computer screen&#10;&#10;Description automatically generated">
            <a:extLst>
              <a:ext uri="{FF2B5EF4-FFF2-40B4-BE49-F238E27FC236}">
                <a16:creationId xmlns:a16="http://schemas.microsoft.com/office/drawing/2014/main" id="{76C09199-71EF-B878-D396-F1142AC45E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39076"/>
            <a:ext cx="9144000" cy="3379851"/>
          </a:xfrm>
          <a:prstGeom prst="rect">
            <a:avLst/>
          </a:prstGeom>
        </p:spPr>
      </p:pic>
    </p:spTree>
    <p:extLst>
      <p:ext uri="{BB962C8B-B14F-4D97-AF65-F5344CB8AC3E}">
        <p14:creationId xmlns:p14="http://schemas.microsoft.com/office/powerpoint/2010/main" val="584480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19F96-4529-E14B-9EE5-AAD72E6DD042}"/>
              </a:ext>
            </a:extLst>
          </p:cNvPr>
          <p:cNvSpPr>
            <a:spLocks noGrp="1"/>
          </p:cNvSpPr>
          <p:nvPr>
            <p:ph type="title"/>
          </p:nvPr>
        </p:nvSpPr>
        <p:spPr/>
        <p:txBody>
          <a:bodyPr>
            <a:normAutofit/>
          </a:bodyPr>
          <a:lstStyle/>
          <a:p>
            <a:r>
              <a:rPr lang="en-US" sz="4000" dirty="0"/>
              <a:t>What are young people doing online?</a:t>
            </a:r>
          </a:p>
        </p:txBody>
      </p:sp>
      <p:sp>
        <p:nvSpPr>
          <p:cNvPr id="3" name="Content Placeholder 2">
            <a:extLst>
              <a:ext uri="{FF2B5EF4-FFF2-40B4-BE49-F238E27FC236}">
                <a16:creationId xmlns:a16="http://schemas.microsoft.com/office/drawing/2014/main" id="{0CB620AF-B25A-744F-B347-A4678E34DA5B}"/>
              </a:ext>
            </a:extLst>
          </p:cNvPr>
          <p:cNvSpPr>
            <a:spLocks noGrp="1"/>
          </p:cNvSpPr>
          <p:nvPr>
            <p:ph idx="1"/>
          </p:nvPr>
        </p:nvSpPr>
        <p:spPr>
          <a:xfrm>
            <a:off x="2152650" y="1818726"/>
            <a:ext cx="7886700" cy="4327451"/>
          </a:xfrm>
        </p:spPr>
        <p:txBody>
          <a:bodyPr/>
          <a:lstStyle/>
          <a:p>
            <a:pPr marL="0" indent="0">
              <a:buNone/>
            </a:pPr>
            <a:r>
              <a:rPr lang="en-US" b="1" dirty="0"/>
              <a:t>The same as adults!</a:t>
            </a:r>
          </a:p>
          <a:p>
            <a:pPr marL="0" indent="0">
              <a:buNone/>
            </a:pPr>
            <a:endParaRPr lang="en-US" dirty="0"/>
          </a:p>
          <a:p>
            <a:pPr lvl="1"/>
            <a:r>
              <a:rPr lang="en-US" dirty="0"/>
              <a:t>Communicating</a:t>
            </a:r>
          </a:p>
          <a:p>
            <a:pPr lvl="1"/>
            <a:r>
              <a:rPr lang="en-US" dirty="0"/>
              <a:t>Learning</a:t>
            </a:r>
          </a:p>
          <a:p>
            <a:pPr lvl="1"/>
            <a:r>
              <a:rPr lang="en-US" dirty="0"/>
              <a:t>Gaming</a:t>
            </a:r>
          </a:p>
          <a:p>
            <a:pPr lvl="1"/>
            <a:r>
              <a:rPr lang="en-US" dirty="0"/>
              <a:t>Shopping</a:t>
            </a:r>
          </a:p>
          <a:p>
            <a:pPr lvl="1"/>
            <a:r>
              <a:rPr lang="en-US" dirty="0"/>
              <a:t>Streaming</a:t>
            </a:r>
          </a:p>
          <a:p>
            <a:pPr lvl="1"/>
            <a:r>
              <a:rPr lang="en-US" dirty="0"/>
              <a:t>Gambling</a:t>
            </a:r>
          </a:p>
        </p:txBody>
      </p:sp>
      <p:sp>
        <p:nvSpPr>
          <p:cNvPr id="4" name="TextBox 3">
            <a:extLst>
              <a:ext uri="{FF2B5EF4-FFF2-40B4-BE49-F238E27FC236}">
                <a16:creationId xmlns:a16="http://schemas.microsoft.com/office/drawing/2014/main" id="{1BCDDC28-C25A-9941-9504-503EE54AB744}"/>
              </a:ext>
            </a:extLst>
          </p:cNvPr>
          <p:cNvSpPr txBox="1"/>
          <p:nvPr/>
        </p:nvSpPr>
        <p:spPr>
          <a:xfrm>
            <a:off x="5578643" y="3489157"/>
            <a:ext cx="2418347" cy="369332"/>
          </a:xfrm>
          <a:prstGeom prst="rect">
            <a:avLst/>
          </a:prstGeom>
          <a:noFill/>
        </p:spPr>
        <p:txBody>
          <a:bodyPr wrap="square" rtlCol="0">
            <a:spAutoFit/>
          </a:bodyPr>
          <a:lstStyle/>
          <a:p>
            <a:endParaRPr lang="en-US" dirty="0">
              <a:solidFill>
                <a:prstClr val="black"/>
              </a:solidFill>
              <a:latin typeface="Calibri" panose="020F0502020204030204"/>
            </a:endParaRPr>
          </a:p>
        </p:txBody>
      </p:sp>
    </p:spTree>
    <p:extLst>
      <p:ext uri="{BB962C8B-B14F-4D97-AF65-F5344CB8AC3E}">
        <p14:creationId xmlns:p14="http://schemas.microsoft.com/office/powerpoint/2010/main" val="350589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een pie chart with white text&#10;&#10;Description automatically generated">
            <a:extLst>
              <a:ext uri="{FF2B5EF4-FFF2-40B4-BE49-F238E27FC236}">
                <a16:creationId xmlns:a16="http://schemas.microsoft.com/office/drawing/2014/main" id="{347AE137-4F86-D2B5-41D0-B4F2CA99E6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0" y="1739076"/>
            <a:ext cx="9144000" cy="3379851"/>
          </a:xfrm>
          <a:prstGeom prst="rect">
            <a:avLst/>
          </a:prstGeom>
        </p:spPr>
      </p:pic>
    </p:spTree>
    <p:extLst>
      <p:ext uri="{BB962C8B-B14F-4D97-AF65-F5344CB8AC3E}">
        <p14:creationId xmlns:p14="http://schemas.microsoft.com/office/powerpoint/2010/main" val="1361575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163108"/>
            <a:ext cx="7886700" cy="1325563"/>
          </a:xfrm>
        </p:spPr>
        <p:txBody>
          <a:bodyPr/>
          <a:lstStyle/>
          <a:p>
            <a:r>
              <a:rPr lang="en-GB" dirty="0"/>
              <a:t>Current Digital Landscape</a:t>
            </a:r>
          </a:p>
        </p:txBody>
      </p:sp>
      <p:pic>
        <p:nvPicPr>
          <p:cNvPr id="5" name="Content Placeholder 4">
            <a:extLst>
              <a:ext uri="{FF2B5EF4-FFF2-40B4-BE49-F238E27FC236}">
                <a16:creationId xmlns:a16="http://schemas.microsoft.com/office/drawing/2014/main" id="{1421C6BB-709B-6F4D-9524-8381307F404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39140" y="1259821"/>
            <a:ext cx="6113720" cy="4578311"/>
          </a:xfrm>
        </p:spPr>
      </p:pic>
    </p:spTree>
    <p:extLst>
      <p:ext uri="{BB962C8B-B14F-4D97-AF65-F5344CB8AC3E}">
        <p14:creationId xmlns:p14="http://schemas.microsoft.com/office/powerpoint/2010/main" val="295858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9FE96-9B66-4044-9F4A-19DF2B5A8940}"/>
              </a:ext>
            </a:extLst>
          </p:cNvPr>
          <p:cNvSpPr>
            <a:spLocks noGrp="1"/>
          </p:cNvSpPr>
          <p:nvPr>
            <p:ph type="title"/>
          </p:nvPr>
        </p:nvSpPr>
        <p:spPr>
          <a:xfrm>
            <a:off x="2152649" y="716632"/>
            <a:ext cx="7886700" cy="1325563"/>
          </a:xfrm>
        </p:spPr>
        <p:txBody>
          <a:bodyPr/>
          <a:lstStyle/>
          <a:p>
            <a:r>
              <a:rPr lang="en-US" dirty="0"/>
              <a:t>Access to Violent Content</a:t>
            </a:r>
          </a:p>
        </p:txBody>
      </p:sp>
      <p:pic>
        <p:nvPicPr>
          <p:cNvPr id="5" name="Content Placeholder 4">
            <a:extLst>
              <a:ext uri="{FF2B5EF4-FFF2-40B4-BE49-F238E27FC236}">
                <a16:creationId xmlns:a16="http://schemas.microsoft.com/office/drawing/2014/main" id="{C51281A9-269F-1E40-8304-5071F911386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14688" y="2042195"/>
            <a:ext cx="7562625" cy="3730625"/>
          </a:xfrm>
        </p:spPr>
      </p:pic>
    </p:spTree>
    <p:extLst>
      <p:ext uri="{BB962C8B-B14F-4D97-AF65-F5344CB8AC3E}">
        <p14:creationId xmlns:p14="http://schemas.microsoft.com/office/powerpoint/2010/main" val="272394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DFF04E1-47AA-8B4C-AC65-C39F3106D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41359" y="709864"/>
            <a:ext cx="8253663" cy="4846387"/>
          </a:xfrm>
        </p:spPr>
      </p:pic>
    </p:spTree>
    <p:extLst>
      <p:ext uri="{BB962C8B-B14F-4D97-AF65-F5344CB8AC3E}">
        <p14:creationId xmlns:p14="http://schemas.microsoft.com/office/powerpoint/2010/main" val="3043669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8664" y="228601"/>
            <a:ext cx="7886700" cy="1046747"/>
          </a:xfrm>
        </p:spPr>
        <p:txBody>
          <a:bodyPr/>
          <a:lstStyle/>
          <a:p>
            <a:r>
              <a:rPr lang="en-GB" dirty="0"/>
              <a:t>Digital Landscape: The Risks</a:t>
            </a:r>
          </a:p>
        </p:txBody>
      </p:sp>
      <p:sp>
        <p:nvSpPr>
          <p:cNvPr id="3" name="Content Placeholder 2"/>
          <p:cNvSpPr>
            <a:spLocks noGrp="1"/>
          </p:cNvSpPr>
          <p:nvPr>
            <p:ph idx="1"/>
          </p:nvPr>
        </p:nvSpPr>
        <p:spPr>
          <a:xfrm>
            <a:off x="1824789" y="1491915"/>
            <a:ext cx="8554453" cy="4509228"/>
          </a:xfrm>
        </p:spPr>
        <p:txBody>
          <a:bodyPr vert="horz" lIns="91440" tIns="45720" rIns="91440" bIns="45720" rtlCol="0" anchor="t">
            <a:normAutofit/>
          </a:bodyPr>
          <a:lstStyle/>
          <a:p>
            <a:r>
              <a:rPr lang="en-GB" dirty="0"/>
              <a:t>Gaming/addiction/gambling</a:t>
            </a:r>
            <a:endParaRPr lang="en-GB" dirty="0">
              <a:ea typeface="Calibri"/>
              <a:cs typeface="Calibri"/>
            </a:endParaRPr>
          </a:p>
          <a:p>
            <a:r>
              <a:rPr lang="en-GB" dirty="0"/>
              <a:t>Bullying-being bullied, online hate</a:t>
            </a:r>
          </a:p>
          <a:p>
            <a:r>
              <a:rPr lang="en-GB" dirty="0"/>
              <a:t>Exposure to harmful materials (pro-ED, self-harming, violent content etc.)</a:t>
            </a:r>
          </a:p>
          <a:p>
            <a:r>
              <a:rPr lang="en-GB" dirty="0"/>
              <a:t>“Fake news”/misinformation/AI-positive or not? </a:t>
            </a:r>
          </a:p>
          <a:p>
            <a:r>
              <a:rPr lang="en-GB" dirty="0"/>
              <a:t>Grooming </a:t>
            </a:r>
          </a:p>
          <a:p>
            <a:r>
              <a:rPr lang="en-GB" dirty="0"/>
              <a:t>Online pornography, ‘sextortion’, child sexual abuse</a:t>
            </a:r>
          </a:p>
          <a:p>
            <a:r>
              <a:rPr lang="en-GB" dirty="0"/>
              <a:t>Online reputation, privacy and identity theft</a:t>
            </a:r>
          </a:p>
          <a:p>
            <a:r>
              <a:rPr lang="en-GB" dirty="0"/>
              <a:t>Radicalisation/extremism</a:t>
            </a:r>
          </a:p>
        </p:txBody>
      </p:sp>
    </p:spTree>
    <p:extLst>
      <p:ext uri="{BB962C8B-B14F-4D97-AF65-F5344CB8AC3E}">
        <p14:creationId xmlns:p14="http://schemas.microsoft.com/office/powerpoint/2010/main" val="2123992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Impact on Mental Health</a:t>
            </a:r>
          </a:p>
        </p:txBody>
      </p:sp>
      <p:pic>
        <p:nvPicPr>
          <p:cNvPr id="5" name="Content Placeholder 4">
            <a:extLst>
              <a:ext uri="{FF2B5EF4-FFF2-40B4-BE49-F238E27FC236}">
                <a16:creationId xmlns:a16="http://schemas.microsoft.com/office/drawing/2014/main" id="{FB308350-C0D8-7447-9139-A414A30C57B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52651" y="1295816"/>
            <a:ext cx="8022055" cy="4505317"/>
          </a:xfrm>
        </p:spPr>
      </p:pic>
    </p:spTree>
    <p:extLst>
      <p:ext uri="{BB962C8B-B14F-4D97-AF65-F5344CB8AC3E}">
        <p14:creationId xmlns:p14="http://schemas.microsoft.com/office/powerpoint/2010/main" val="4054050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8055" y="3187956"/>
            <a:ext cx="8305143" cy="2070537"/>
          </a:xfrm>
        </p:spPr>
        <p:txBody>
          <a:bodyPr>
            <a:normAutofit/>
          </a:bodyPr>
          <a:lstStyle/>
          <a:p>
            <a:pPr marL="0" indent="0" algn="ctr">
              <a:buNone/>
            </a:pPr>
            <a:r>
              <a:rPr lang="en-GB" sz="3200" dirty="0"/>
              <a:t>How many of us would be comfortable with our children being out all day or night, not knowing who they’re with, or what they’re doing?</a:t>
            </a:r>
          </a:p>
          <a:p>
            <a:pPr marL="0" indent="0" algn="ctr">
              <a:buNone/>
            </a:pPr>
            <a:endParaRPr lang="en-GB" sz="3200" dirty="0"/>
          </a:p>
        </p:txBody>
      </p:sp>
      <p:sp>
        <p:nvSpPr>
          <p:cNvPr id="4" name="Rectangle 3"/>
          <p:cNvSpPr/>
          <p:nvPr/>
        </p:nvSpPr>
        <p:spPr>
          <a:xfrm>
            <a:off x="2455805" y="547925"/>
            <a:ext cx="7509641" cy="2062103"/>
          </a:xfrm>
          <a:prstGeom prst="rect">
            <a:avLst/>
          </a:prstGeom>
        </p:spPr>
        <p:txBody>
          <a:bodyPr wrap="square">
            <a:spAutoFit/>
          </a:bodyPr>
          <a:lstStyle/>
          <a:p>
            <a:pPr algn="ctr"/>
            <a:r>
              <a:rPr lang="en-GB" sz="3200" dirty="0">
                <a:solidFill>
                  <a:prstClr val="black"/>
                </a:solidFill>
                <a:latin typeface="Calibri" panose="020F0502020204030204"/>
              </a:rPr>
              <a:t>How many of us know what they’re doing, or who they’re communicating with </a:t>
            </a:r>
            <a:r>
              <a:rPr lang="en-GB" sz="3200" b="1" dirty="0">
                <a:solidFill>
                  <a:prstClr val="black"/>
                </a:solidFill>
                <a:latin typeface="Calibri" panose="020F0502020204030204"/>
              </a:rPr>
              <a:t>online</a:t>
            </a:r>
            <a:r>
              <a:rPr lang="en-GB" sz="3200" dirty="0">
                <a:solidFill>
                  <a:prstClr val="black"/>
                </a:solidFill>
                <a:latin typeface="Calibri" panose="020F0502020204030204"/>
              </a:rPr>
              <a:t>? How can we support them to use the internet safely and responsibly?</a:t>
            </a:r>
          </a:p>
        </p:txBody>
      </p:sp>
    </p:spTree>
    <p:extLst>
      <p:ext uri="{BB962C8B-B14F-4D97-AF65-F5344CB8AC3E}">
        <p14:creationId xmlns:p14="http://schemas.microsoft.com/office/powerpoint/2010/main" val="392458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RGS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82FBB040-6DDC-47AA-B30F-DBC3643AE9F4}" vid="{EBE2D22E-9842-4332-B4DC-3CC1E008A3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rder0 xmlns="472d77e6-eb8f-4a55-9f1e-93a74d473a7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87186243A846448C10EB17F14B765E" ma:contentTypeVersion="7" ma:contentTypeDescription="Create a new document." ma:contentTypeScope="" ma:versionID="50c5d0cae6e48ce7f3c7881fd85c70d1">
  <xsd:schema xmlns:xsd="http://www.w3.org/2001/XMLSchema" xmlns:xs="http://www.w3.org/2001/XMLSchema" xmlns:p="http://schemas.microsoft.com/office/2006/metadata/properties" xmlns:ns2="472d77e6-eb8f-4a55-9f1e-93a74d473a77" xmlns:ns3="9cd0694f-3f3c-45fa-96e2-ab2093c942df" targetNamespace="http://schemas.microsoft.com/office/2006/metadata/properties" ma:root="true" ma:fieldsID="c7eda4e36cc7b4961715a5d2756d865a" ns2:_="" ns3:_="">
    <xsd:import namespace="472d77e6-eb8f-4a55-9f1e-93a74d473a77"/>
    <xsd:import namespace="9cd0694f-3f3c-45fa-96e2-ab2093c942df"/>
    <xsd:element name="properties">
      <xsd:complexType>
        <xsd:sequence>
          <xsd:element name="documentManagement">
            <xsd:complexType>
              <xsd:all>
                <xsd:element ref="ns2:MediaServiceMetadata" minOccurs="0"/>
                <xsd:element ref="ns2:MediaServiceFastMetadata" minOccurs="0"/>
                <xsd:element ref="ns2:order0"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2d77e6-eb8f-4a55-9f1e-93a74d473a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order0" ma:index="10" nillable="true" ma:displayName="order" ma:format="Dropdown" ma:internalName="order0" ma:percentage="FALSE">
      <xsd:simpleType>
        <xsd:restriction base="dms:Number"/>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d0694f-3f3c-45fa-96e2-ab2093c942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8F80DA-50F0-4566-96E6-2ADF489F323B}">
  <ds:schemaRefs>
    <ds:schemaRef ds:uri="http://schemas.microsoft.com/sharepoint/v3/contenttype/forms"/>
  </ds:schemaRefs>
</ds:datastoreItem>
</file>

<file path=customXml/itemProps2.xml><?xml version="1.0" encoding="utf-8"?>
<ds:datastoreItem xmlns:ds="http://schemas.openxmlformats.org/officeDocument/2006/customXml" ds:itemID="{FF3722E6-E2EC-4644-9079-A7A4A857DE58}">
  <ds:schemaRef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9cd0694f-3f3c-45fa-96e2-ab2093c942df"/>
    <ds:schemaRef ds:uri="472d77e6-eb8f-4a55-9f1e-93a74d473a77"/>
    <ds:schemaRef ds:uri="http://www.w3.org/XML/1998/namespace"/>
    <ds:schemaRef ds:uri="http://purl.org/dc/dcmitype/"/>
  </ds:schemaRefs>
</ds:datastoreItem>
</file>

<file path=customXml/itemProps3.xml><?xml version="1.0" encoding="utf-8"?>
<ds:datastoreItem xmlns:ds="http://schemas.openxmlformats.org/officeDocument/2006/customXml" ds:itemID="{E9FDDFF5-FD6C-4CDA-A49D-F19B816561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2d77e6-eb8f-4a55-9f1e-93a74d473a77"/>
    <ds:schemaRef ds:uri="9cd0694f-3f3c-45fa-96e2-ab2093c94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ca86c17-792a-4680-9f66-47d11b7316cb}" enabled="1" method="Standard" siteId="{0aff647e-10de-4eb1-90e9-d05789ef2c02}" contentBits="0" removed="0"/>
</clbl:labelList>
</file>

<file path=docProps/app.xml><?xml version="1.0" encoding="utf-8"?>
<Properties xmlns="http://schemas.openxmlformats.org/officeDocument/2006/extended-properties" xmlns:vt="http://schemas.openxmlformats.org/officeDocument/2006/docPropsVTypes">
  <Template>Office Theme</Template>
  <TotalTime>9289</TotalTime>
  <Words>2713</Words>
  <Application>Microsoft Office PowerPoint</Application>
  <PresentationFormat>Widescreen</PresentationFormat>
  <Paragraphs>184</Paragraphs>
  <Slides>30</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Aptos</vt:lpstr>
      <vt:lpstr>Arial</vt:lpstr>
      <vt:lpstr>Calibri</vt:lpstr>
      <vt:lpstr>Calibri Light</vt:lpstr>
      <vt:lpstr>Constantia</vt:lpstr>
      <vt:lpstr>Wingdings</vt:lpstr>
      <vt:lpstr>Office Theme</vt:lpstr>
      <vt:lpstr>RGS Theme</vt:lpstr>
      <vt:lpstr>Welcome</vt:lpstr>
      <vt:lpstr>Keeping Your Child Safe Online Alyssa Isaac &amp; Gráinne Burns</vt:lpstr>
      <vt:lpstr>What are young people doing online?</vt:lpstr>
      <vt:lpstr>Current Digital Landscape</vt:lpstr>
      <vt:lpstr>Access to Violent Content</vt:lpstr>
      <vt:lpstr>PowerPoint Presentation</vt:lpstr>
      <vt:lpstr>Digital Landscape: The Risks</vt:lpstr>
      <vt:lpstr>Impact on Mental Health</vt:lpstr>
      <vt:lpstr>PowerPoint Presentation</vt:lpstr>
      <vt:lpstr>How can parents/carers help?</vt:lpstr>
      <vt:lpstr>Parental Supervision</vt:lpstr>
      <vt:lpstr>Encouraging Discussion</vt:lpstr>
      <vt:lpstr>Questions</vt:lpstr>
      <vt:lpstr>Questions</vt:lpstr>
      <vt:lpstr>If You Need Help…</vt:lpstr>
      <vt:lpstr>Safer Schools (new app)</vt:lpstr>
      <vt:lpstr>Thank you!</vt:lpstr>
      <vt:lpstr>Keeping your Child Safe</vt:lpstr>
      <vt:lpstr>Topics we will cover</vt:lpstr>
      <vt:lpstr>Vaping</vt:lpstr>
      <vt:lpstr>Sexual Offences</vt:lpstr>
      <vt:lpstr>Section 71 SOOPA</vt:lpstr>
      <vt:lpstr>Consent</vt:lpstr>
      <vt:lpstr>Exploitation</vt:lpstr>
      <vt:lpstr>Any Questions?</vt:lpstr>
      <vt:lpstr>Isle Listen in Schools</vt:lpstr>
      <vt:lpstr>PowerPoint Presentation</vt:lpstr>
      <vt:lpstr>PowerPoint Presentation</vt:lpstr>
      <vt:lpstr>PowerPoint Presentation</vt:lpstr>
      <vt:lpstr>PowerPoint Presentation</vt:lpstr>
    </vt:vector>
  </TitlesOfParts>
  <Company>Isle of Man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Darbyshire, Charlotte</dc:creator>
  <cp:lastModifiedBy>Josie Corrin</cp:lastModifiedBy>
  <cp:revision>97</cp:revision>
  <dcterms:created xsi:type="dcterms:W3CDTF">2022-09-07T09:43:01Z</dcterms:created>
  <dcterms:modified xsi:type="dcterms:W3CDTF">2024-06-18T07:16:27Z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0x0101002887186243A846448C10EB17F14B765E</vt:lpwstr>
  </property>
</Properties>
</file>