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0" r:id="rId2"/>
    <p:sldId id="288" r:id="rId3"/>
    <p:sldId id="281" r:id="rId4"/>
    <p:sldId id="282" r:id="rId5"/>
    <p:sldId id="283" r:id="rId6"/>
    <p:sldId id="289" r:id="rId7"/>
    <p:sldId id="290" r:id="rId8"/>
    <p:sldId id="285" r:id="rId9"/>
    <p:sldId id="292" r:id="rId10"/>
    <p:sldId id="293" r:id="rId11"/>
    <p:sldId id="291" r:id="rId12"/>
    <p:sldId id="269" r:id="rId13"/>
    <p:sldId id="257" r:id="rId14"/>
    <p:sldId id="258" r:id="rId15"/>
    <p:sldId id="276" r:id="rId16"/>
    <p:sldId id="277" r:id="rId17"/>
    <p:sldId id="295" r:id="rId18"/>
    <p:sldId id="294"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p:scale>
          <a:sx n="62" d="100"/>
          <a:sy n="62" d="100"/>
        </p:scale>
        <p:origin x="8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2DB7A-1E66-49DF-BE08-0570426BB660}" type="datetimeFigureOut">
              <a:rPr lang="en-GB" smtClean="0"/>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59EAA-E58A-49BA-AB7A-323045206803}" type="slidenum">
              <a:rPr lang="en-GB" smtClean="0"/>
              <a:t>‹#›</a:t>
            </a:fld>
            <a:endParaRPr lang="en-GB"/>
          </a:p>
        </p:txBody>
      </p:sp>
    </p:spTree>
    <p:extLst>
      <p:ext uri="{BB962C8B-B14F-4D97-AF65-F5344CB8AC3E}">
        <p14:creationId xmlns:p14="http://schemas.microsoft.com/office/powerpoint/2010/main" val="3414407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 Casio’s is still fine to use for GCSE. Geometry set.</a:t>
            </a:r>
          </a:p>
        </p:txBody>
      </p:sp>
      <p:sp>
        <p:nvSpPr>
          <p:cNvPr id="4" name="Slide Number Placeholder 3"/>
          <p:cNvSpPr>
            <a:spLocks noGrp="1"/>
          </p:cNvSpPr>
          <p:nvPr>
            <p:ph type="sldNum" sz="quarter" idx="5"/>
          </p:nvPr>
        </p:nvSpPr>
        <p:spPr/>
        <p:txBody>
          <a:bodyPr/>
          <a:lstStyle/>
          <a:p>
            <a:fld id="{09D59EAA-E58A-49BA-AB7A-323045206803}" type="slidenum">
              <a:rPr lang="en-GB" smtClean="0"/>
              <a:t>5</a:t>
            </a:fld>
            <a:endParaRPr lang="en-GB"/>
          </a:p>
        </p:txBody>
      </p:sp>
    </p:spTree>
    <p:extLst>
      <p:ext uri="{BB962C8B-B14F-4D97-AF65-F5344CB8AC3E}">
        <p14:creationId xmlns:p14="http://schemas.microsoft.com/office/powerpoint/2010/main" val="384751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revision guide that matches these workbooks. If you are unsure to which tier book to purchase please ask your class teacher.</a:t>
            </a:r>
          </a:p>
        </p:txBody>
      </p:sp>
      <p:sp>
        <p:nvSpPr>
          <p:cNvPr id="4" name="Slide Number Placeholder 3"/>
          <p:cNvSpPr>
            <a:spLocks noGrp="1"/>
          </p:cNvSpPr>
          <p:nvPr>
            <p:ph type="sldNum" sz="quarter" idx="5"/>
          </p:nvPr>
        </p:nvSpPr>
        <p:spPr/>
        <p:txBody>
          <a:bodyPr/>
          <a:lstStyle/>
          <a:p>
            <a:fld id="{09D59EAA-E58A-49BA-AB7A-323045206803}" type="slidenum">
              <a:rPr lang="en-GB" smtClean="0"/>
              <a:t>11</a:t>
            </a:fld>
            <a:endParaRPr lang="en-GB"/>
          </a:p>
        </p:txBody>
      </p:sp>
    </p:spTree>
    <p:extLst>
      <p:ext uri="{BB962C8B-B14F-4D97-AF65-F5344CB8AC3E}">
        <p14:creationId xmlns:p14="http://schemas.microsoft.com/office/powerpoint/2010/main" val="235679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D59EAA-E58A-49BA-AB7A-323045206803}" type="slidenum">
              <a:rPr lang="en-GB" smtClean="0"/>
              <a:t>12</a:t>
            </a:fld>
            <a:endParaRPr lang="en-GB"/>
          </a:p>
        </p:txBody>
      </p:sp>
    </p:spTree>
    <p:extLst>
      <p:ext uri="{BB962C8B-B14F-4D97-AF65-F5344CB8AC3E}">
        <p14:creationId xmlns:p14="http://schemas.microsoft.com/office/powerpoint/2010/main" val="239576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D9A798E-30BA-4FE3-BEBB-660E85AD9BB7}" type="datetimeFigureOut">
              <a:rPr lang="en-GB" smtClean="0"/>
              <a:t>14/09/2023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79D007A-ADDA-4022-9269-29914F88F3A4}"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152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13088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196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9A798E-30BA-4FE3-BEBB-660E85AD9BB7}"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15510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D9A798E-30BA-4FE3-BEBB-660E85AD9BB7}" type="datetimeFigureOut">
              <a:rPr lang="en-GB" smtClean="0"/>
              <a:t>14/09/2023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79D007A-ADDA-4022-9269-29914F88F3A4}"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198856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9A798E-30BA-4FE3-BEBB-660E85AD9BB7}"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6509969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9A798E-30BA-4FE3-BEBB-660E85AD9BB7}"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37021215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9A798E-30BA-4FE3-BEBB-660E85AD9BB7}"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6183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A798E-30BA-4FE3-BEBB-660E85AD9BB7}"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17815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D9A798E-30BA-4FE3-BEBB-660E85AD9BB7}" type="datetimeFigureOut">
              <a:rPr lang="en-GB" smtClean="0"/>
              <a:t>14/09/2023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A79D007A-ADDA-4022-9269-29914F88F3A4}"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09076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D9A798E-30BA-4FE3-BEBB-660E85AD9BB7}" type="datetimeFigureOut">
              <a:rPr lang="en-GB" smtClean="0"/>
              <a:t>14/09/2023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A79D007A-ADDA-4022-9269-29914F88F3A4}" type="slidenum">
              <a:rPr lang="en-GB" smtClean="0"/>
              <a:t>‹#›</a:t>
            </a:fld>
            <a:endParaRPr lang="en-GB"/>
          </a:p>
        </p:txBody>
      </p:sp>
    </p:spTree>
    <p:extLst>
      <p:ext uri="{BB962C8B-B14F-4D97-AF65-F5344CB8AC3E}">
        <p14:creationId xmlns:p14="http://schemas.microsoft.com/office/powerpoint/2010/main" val="23856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D9A798E-30BA-4FE3-BEBB-660E85AD9BB7}" type="datetimeFigureOut">
              <a:rPr lang="en-GB" smtClean="0"/>
              <a:t>14/09/2023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79D007A-ADDA-4022-9269-29914F88F3A4}"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656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hyperlink" Target="http://www.thepaperboy.com/" TargetMode="External"/><Relationship Id="rId5" Type="http://schemas.openxmlformats.org/officeDocument/2006/relationships/hyperlink" Target="http://www.bibliomaina.com/" TargetMode="External"/><Relationship Id="rId4" Type="http://schemas.openxmlformats.org/officeDocument/2006/relationships/hyperlink" Target="http://www.vocabulary.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a:t>What you need to know about GCSE Maths</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5606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1964" y="175602"/>
            <a:ext cx="6600825" cy="6181725"/>
          </a:xfrm>
          <a:prstGeom prst="rect">
            <a:avLst/>
          </a:prstGeom>
        </p:spPr>
      </p:pic>
      <p:pic>
        <p:nvPicPr>
          <p:cNvPr id="4" name="Picture 3"/>
          <p:cNvPicPr>
            <a:picLocks noChangeAspect="1"/>
          </p:cNvPicPr>
          <p:nvPr/>
        </p:nvPicPr>
        <p:blipFill>
          <a:blip r:embed="rId3"/>
          <a:stretch>
            <a:fillRect/>
          </a:stretch>
        </p:blipFill>
        <p:spPr>
          <a:xfrm>
            <a:off x="6169169" y="3593475"/>
            <a:ext cx="5773449" cy="2929577"/>
          </a:xfrm>
          <a:prstGeom prst="rect">
            <a:avLst/>
          </a:prstGeom>
        </p:spPr>
      </p:pic>
      <p:sp>
        <p:nvSpPr>
          <p:cNvPr id="2" name="Rounded Rectangle 1"/>
          <p:cNvSpPr/>
          <p:nvPr/>
        </p:nvSpPr>
        <p:spPr>
          <a:xfrm>
            <a:off x="173514" y="354790"/>
            <a:ext cx="6544354" cy="3385938"/>
          </a:xfrm>
          <a:prstGeom prst="roundRect">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6740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80" y="115052"/>
            <a:ext cx="10515600" cy="991854"/>
          </a:xfrm>
        </p:spPr>
        <p:txBody>
          <a:bodyPr/>
          <a:lstStyle/>
          <a:p>
            <a:pPr algn="ctr"/>
            <a:r>
              <a:rPr lang="en-GB" u="sng" dirty="0"/>
              <a:t>Support</a:t>
            </a:r>
          </a:p>
        </p:txBody>
      </p:sp>
      <p:sp>
        <p:nvSpPr>
          <p:cNvPr id="3" name="Content Placeholder 2"/>
          <p:cNvSpPr>
            <a:spLocks noGrp="1"/>
          </p:cNvSpPr>
          <p:nvPr>
            <p:ph idx="1"/>
          </p:nvPr>
        </p:nvSpPr>
        <p:spPr>
          <a:xfrm>
            <a:off x="1300092" y="983737"/>
            <a:ext cx="10046087" cy="4228666"/>
          </a:xfrm>
        </p:spPr>
        <p:txBody>
          <a:bodyPr>
            <a:noAutofit/>
          </a:bodyPr>
          <a:lstStyle/>
          <a:p>
            <a:pPr algn="ctr"/>
            <a:r>
              <a:rPr lang="en-GB" sz="2800" dirty="0"/>
              <a:t>After School Maths Club (Specific for GCSE)</a:t>
            </a:r>
          </a:p>
          <a:p>
            <a:pPr algn="ctr"/>
            <a:r>
              <a:rPr lang="en-GB" sz="2800" dirty="0" err="1"/>
              <a:t>MyMaths</a:t>
            </a:r>
            <a:r>
              <a:rPr lang="en-GB" sz="2800" dirty="0"/>
              <a:t> (booster packs for general revision and lessons for specific topic support)</a:t>
            </a:r>
          </a:p>
          <a:p>
            <a:pPr algn="ctr"/>
            <a:r>
              <a:rPr lang="en-GB" sz="2800" dirty="0"/>
              <a:t>Revision Workbooks can be found in most book shops and on Amazon</a:t>
            </a:r>
          </a:p>
          <a:p>
            <a:pPr algn="ctr"/>
            <a:r>
              <a:rPr lang="en-GB" sz="2800" dirty="0"/>
              <a:t>GCSE Pod</a:t>
            </a:r>
          </a:p>
        </p:txBody>
      </p:sp>
      <p:pic>
        <p:nvPicPr>
          <p:cNvPr id="4" name="Picture 3"/>
          <p:cNvPicPr>
            <a:picLocks noChangeAspect="1"/>
          </p:cNvPicPr>
          <p:nvPr/>
        </p:nvPicPr>
        <p:blipFill>
          <a:blip r:embed="rId3"/>
          <a:stretch>
            <a:fillRect/>
          </a:stretch>
        </p:blipFill>
        <p:spPr>
          <a:xfrm>
            <a:off x="9172454" y="3098070"/>
            <a:ext cx="2719087" cy="3730373"/>
          </a:xfrm>
          <a:prstGeom prst="rect">
            <a:avLst/>
          </a:prstGeom>
        </p:spPr>
      </p:pic>
      <p:pic>
        <p:nvPicPr>
          <p:cNvPr id="5" name="Picture 4"/>
          <p:cNvPicPr>
            <a:picLocks noChangeAspect="1"/>
          </p:cNvPicPr>
          <p:nvPr/>
        </p:nvPicPr>
        <p:blipFill>
          <a:blip r:embed="rId4"/>
          <a:stretch>
            <a:fillRect/>
          </a:stretch>
        </p:blipFill>
        <p:spPr>
          <a:xfrm>
            <a:off x="830580" y="3098070"/>
            <a:ext cx="2735673" cy="3759930"/>
          </a:xfrm>
          <a:prstGeom prst="rect">
            <a:avLst/>
          </a:prstGeom>
        </p:spPr>
      </p:pic>
      <p:pic>
        <p:nvPicPr>
          <p:cNvPr id="8" name="Picture 7"/>
          <p:cNvPicPr>
            <a:picLocks noChangeAspect="1"/>
          </p:cNvPicPr>
          <p:nvPr/>
        </p:nvPicPr>
        <p:blipFill>
          <a:blip r:embed="rId5"/>
          <a:stretch>
            <a:fillRect/>
          </a:stretch>
        </p:blipFill>
        <p:spPr>
          <a:xfrm>
            <a:off x="4310619" y="4793671"/>
            <a:ext cx="4029644" cy="1095583"/>
          </a:xfrm>
          <a:prstGeom prst="rect">
            <a:avLst/>
          </a:prstGeom>
        </p:spPr>
      </p:pic>
    </p:spTree>
    <p:extLst>
      <p:ext uri="{BB962C8B-B14F-4D97-AF65-F5344CB8AC3E}">
        <p14:creationId xmlns:p14="http://schemas.microsoft.com/office/powerpoint/2010/main" val="333997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a:t>Cambridge </a:t>
            </a:r>
            <a:r>
              <a:rPr lang="en-GB" cap="none" dirty="0" err="1"/>
              <a:t>iGCSE</a:t>
            </a:r>
            <a:r>
              <a:rPr lang="en-GB" cap="none" dirty="0"/>
              <a:t> English Language and Literature</a:t>
            </a:r>
          </a:p>
        </p:txBody>
      </p:sp>
      <p:sp>
        <p:nvSpPr>
          <p:cNvPr id="5" name="Subtitle 4">
            <a:extLst>
              <a:ext uri="{FF2B5EF4-FFF2-40B4-BE49-F238E27FC236}">
                <a16:creationId xmlns:a16="http://schemas.microsoft.com/office/drawing/2014/main" id="{981EC798-4F18-3A20-99AE-C4EE833CEF4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3335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00B8-CA2E-4873-B6A4-C0DEA5D0EE72}"/>
              </a:ext>
            </a:extLst>
          </p:cNvPr>
          <p:cNvSpPr>
            <a:spLocks noGrp="1"/>
          </p:cNvSpPr>
          <p:nvPr>
            <p:ph type="ctrTitle"/>
          </p:nvPr>
        </p:nvSpPr>
        <p:spPr>
          <a:xfrm>
            <a:off x="123823" y="138910"/>
            <a:ext cx="11963400" cy="915987"/>
          </a:xfrm>
          <a:solidFill>
            <a:schemeClr val="accent4">
              <a:lumMod val="60000"/>
              <a:lumOff val="40000"/>
            </a:schemeClr>
          </a:solidFill>
          <a:ln w="28575">
            <a:solidFill>
              <a:schemeClr val="tx1"/>
            </a:solidFill>
          </a:ln>
        </p:spPr>
        <p:txBody>
          <a:bodyPr/>
          <a:lstStyle/>
          <a:p>
            <a:pPr algn="l"/>
            <a:r>
              <a:rPr lang="en-GB" sz="7200" b="1" dirty="0"/>
              <a:t>English Language </a:t>
            </a:r>
          </a:p>
        </p:txBody>
      </p:sp>
      <p:sp>
        <p:nvSpPr>
          <p:cNvPr id="3" name="Subtitle 2">
            <a:extLst>
              <a:ext uri="{FF2B5EF4-FFF2-40B4-BE49-F238E27FC236}">
                <a16:creationId xmlns:a16="http://schemas.microsoft.com/office/drawing/2014/main" id="{DDDAAA36-699B-473E-8D86-A4D5603E2512}"/>
              </a:ext>
            </a:extLst>
          </p:cNvPr>
          <p:cNvSpPr>
            <a:spLocks noGrp="1"/>
          </p:cNvSpPr>
          <p:nvPr>
            <p:ph type="subTitle" idx="1"/>
          </p:nvPr>
        </p:nvSpPr>
        <p:spPr>
          <a:xfrm>
            <a:off x="123823" y="1054897"/>
            <a:ext cx="6115048" cy="598488"/>
          </a:xfrm>
          <a:solidFill>
            <a:schemeClr val="accent6">
              <a:lumMod val="60000"/>
              <a:lumOff val="40000"/>
            </a:schemeClr>
          </a:solidFill>
          <a:ln w="28575">
            <a:solidFill>
              <a:schemeClr val="tx1"/>
            </a:solidFill>
          </a:ln>
        </p:spPr>
        <p:txBody>
          <a:bodyPr anchor="ctr">
            <a:normAutofit fontScale="70000" lnSpcReduction="20000"/>
          </a:bodyPr>
          <a:lstStyle/>
          <a:p>
            <a:pPr algn="l"/>
            <a:r>
              <a:rPr lang="en-GB" sz="2800" b="0" dirty="0"/>
              <a:t>The subject code for this GCSE is: </a:t>
            </a:r>
            <a:r>
              <a:rPr lang="en-GB" sz="2800" dirty="0"/>
              <a:t>0500</a:t>
            </a:r>
          </a:p>
        </p:txBody>
      </p:sp>
      <p:pic>
        <p:nvPicPr>
          <p:cNvPr id="4" name="Picture 3">
            <a:extLst>
              <a:ext uri="{FF2B5EF4-FFF2-40B4-BE49-F238E27FC236}">
                <a16:creationId xmlns:a16="http://schemas.microsoft.com/office/drawing/2014/main" id="{5AA6780F-F600-4607-AA66-022E9F71287C}"/>
              </a:ext>
            </a:extLst>
          </p:cNvPr>
          <p:cNvPicPr>
            <a:picLocks noChangeAspect="1"/>
          </p:cNvPicPr>
          <p:nvPr/>
        </p:nvPicPr>
        <p:blipFill rotWithShape="1">
          <a:blip r:embed="rId2"/>
          <a:srcRect t="33115"/>
          <a:stretch/>
        </p:blipFill>
        <p:spPr>
          <a:xfrm>
            <a:off x="9375926" y="158923"/>
            <a:ext cx="2711298" cy="899850"/>
          </a:xfrm>
          <a:prstGeom prst="rect">
            <a:avLst/>
          </a:prstGeom>
        </p:spPr>
      </p:pic>
      <p:sp>
        <p:nvSpPr>
          <p:cNvPr id="6" name="Subtitle 2">
            <a:extLst>
              <a:ext uri="{FF2B5EF4-FFF2-40B4-BE49-F238E27FC236}">
                <a16:creationId xmlns:a16="http://schemas.microsoft.com/office/drawing/2014/main" id="{17049C1C-6B9F-4B23-B905-F5BD73B8B8B0}"/>
              </a:ext>
            </a:extLst>
          </p:cNvPr>
          <p:cNvSpPr txBox="1">
            <a:spLocks/>
          </p:cNvSpPr>
          <p:nvPr/>
        </p:nvSpPr>
        <p:spPr>
          <a:xfrm>
            <a:off x="124573" y="1653385"/>
            <a:ext cx="6114298" cy="5204615"/>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Paper 1 </a:t>
            </a:r>
          </a:p>
          <a:p>
            <a:pPr algn="l"/>
            <a:r>
              <a:rPr lang="en-GB" dirty="0"/>
              <a:t>80 marks 	120 minutes		50%</a:t>
            </a:r>
          </a:p>
          <a:p>
            <a:pPr algn="l"/>
            <a:endParaRPr lang="en-GB" dirty="0"/>
          </a:p>
          <a:p>
            <a:pPr algn="l"/>
            <a:r>
              <a:rPr lang="en-GB" dirty="0"/>
              <a:t>This paper is split into 3 big questions. </a:t>
            </a:r>
          </a:p>
          <a:p>
            <a:pPr marL="457200" indent="-457200" algn="l">
              <a:buFont typeface="Arial" panose="020B0604020202020204" pitchFamily="34" charset="0"/>
              <a:buChar char="•"/>
            </a:pPr>
            <a:r>
              <a:rPr lang="en-GB" dirty="0"/>
              <a:t>Q1a-e: small comprehension questions </a:t>
            </a:r>
            <a:r>
              <a:rPr lang="en-GB" dirty="0">
                <a:solidFill>
                  <a:srgbClr val="7030A0"/>
                </a:solidFill>
              </a:rPr>
              <a:t>15 marks</a:t>
            </a:r>
          </a:p>
          <a:p>
            <a:pPr marL="457200" indent="-457200" algn="l">
              <a:buFont typeface="Arial" panose="020B0604020202020204" pitchFamily="34" charset="0"/>
              <a:buChar char="•"/>
            </a:pPr>
            <a:r>
              <a:rPr lang="en-GB" dirty="0"/>
              <a:t>Q1f: summary skills </a:t>
            </a:r>
            <a:r>
              <a:rPr lang="en-GB" dirty="0">
                <a:solidFill>
                  <a:srgbClr val="7030A0"/>
                </a:solidFill>
              </a:rPr>
              <a:t>15 marks</a:t>
            </a:r>
          </a:p>
          <a:p>
            <a:pPr marL="457200" indent="-457200" algn="l">
              <a:buFont typeface="Arial" panose="020B0604020202020204" pitchFamily="34" charset="0"/>
              <a:buChar char="•"/>
            </a:pPr>
            <a:r>
              <a:rPr lang="en-GB" dirty="0"/>
              <a:t>Q2a-c: short answer language questions </a:t>
            </a:r>
            <a:r>
              <a:rPr lang="en-GB" dirty="0">
                <a:solidFill>
                  <a:srgbClr val="7030A0"/>
                </a:solidFill>
              </a:rPr>
              <a:t>10 marks </a:t>
            </a:r>
          </a:p>
          <a:p>
            <a:pPr marL="457200" indent="-457200" algn="l">
              <a:buFont typeface="Arial" panose="020B0604020202020204" pitchFamily="34" charset="0"/>
              <a:buChar char="•"/>
            </a:pPr>
            <a:r>
              <a:rPr lang="en-GB" dirty="0"/>
              <a:t>Q2d: language analysis question </a:t>
            </a:r>
            <a:r>
              <a:rPr lang="en-GB" dirty="0">
                <a:solidFill>
                  <a:srgbClr val="7030A0"/>
                </a:solidFill>
              </a:rPr>
              <a:t>15 marks</a:t>
            </a:r>
          </a:p>
          <a:p>
            <a:pPr marL="457200" indent="-457200" algn="l">
              <a:buFont typeface="Arial" panose="020B0604020202020204" pitchFamily="34" charset="0"/>
              <a:buChar char="•"/>
            </a:pPr>
            <a:r>
              <a:rPr lang="en-GB" dirty="0"/>
              <a:t>Q3 – empathic response to a text </a:t>
            </a:r>
            <a:r>
              <a:rPr lang="en-GB" dirty="0">
                <a:solidFill>
                  <a:srgbClr val="7030A0"/>
                </a:solidFill>
              </a:rPr>
              <a:t>25 marks</a:t>
            </a:r>
          </a:p>
        </p:txBody>
      </p:sp>
      <p:sp>
        <p:nvSpPr>
          <p:cNvPr id="7" name="Subtitle 2">
            <a:extLst>
              <a:ext uri="{FF2B5EF4-FFF2-40B4-BE49-F238E27FC236}">
                <a16:creationId xmlns:a16="http://schemas.microsoft.com/office/drawing/2014/main" id="{963D40C2-D908-446C-BDA3-EE3F5300DAD0}"/>
              </a:ext>
            </a:extLst>
          </p:cNvPr>
          <p:cNvSpPr txBox="1">
            <a:spLocks/>
          </p:cNvSpPr>
          <p:nvPr/>
        </p:nvSpPr>
        <p:spPr>
          <a:xfrm>
            <a:off x="6239621" y="1653385"/>
            <a:ext cx="5848351" cy="5204615"/>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600" dirty="0"/>
              <a:t>Paper 2 </a:t>
            </a:r>
          </a:p>
          <a:p>
            <a:pPr algn="l"/>
            <a:r>
              <a:rPr lang="en-GB" sz="2600" dirty="0"/>
              <a:t>80 marks 	120 minutes		50%</a:t>
            </a:r>
          </a:p>
          <a:p>
            <a:pPr algn="l"/>
            <a:endParaRPr lang="en-GB" sz="2600" dirty="0"/>
          </a:p>
          <a:p>
            <a:pPr algn="l"/>
            <a:r>
              <a:rPr lang="en-GB" sz="2600" dirty="0"/>
              <a:t>This paper is split into 2 parts.</a:t>
            </a:r>
          </a:p>
          <a:p>
            <a:pPr marL="457200" indent="-457200" algn="l">
              <a:buFont typeface="Arial" panose="020B0604020202020204" pitchFamily="34" charset="0"/>
              <a:buChar char="•"/>
            </a:pPr>
            <a:r>
              <a:rPr lang="en-GB" sz="2600" dirty="0"/>
              <a:t>Section A: response to reading. Could be a letter, script, article, etc.  </a:t>
            </a:r>
            <a:r>
              <a:rPr lang="en-GB" sz="2600" dirty="0">
                <a:solidFill>
                  <a:srgbClr val="7030A0"/>
                </a:solidFill>
              </a:rPr>
              <a:t>40 marks</a:t>
            </a:r>
          </a:p>
          <a:p>
            <a:pPr marL="457200" indent="-457200" algn="l">
              <a:buFont typeface="Arial" panose="020B0604020202020204" pitchFamily="34" charset="0"/>
              <a:buChar char="•"/>
            </a:pPr>
            <a:r>
              <a:rPr lang="en-GB" sz="2600" dirty="0"/>
              <a:t>Section B: descriptive </a:t>
            </a:r>
            <a:r>
              <a:rPr lang="en-GB" sz="2600" b="1" dirty="0"/>
              <a:t>or</a:t>
            </a:r>
            <a:r>
              <a:rPr lang="en-GB" sz="2600" dirty="0"/>
              <a:t> narrative writing. You answer </a:t>
            </a:r>
            <a:r>
              <a:rPr lang="en-GB" sz="2600" b="1" dirty="0"/>
              <a:t>one</a:t>
            </a:r>
            <a:r>
              <a:rPr lang="en-GB" sz="2600" dirty="0"/>
              <a:t> question from a choice of </a:t>
            </a:r>
            <a:r>
              <a:rPr lang="en-GB" sz="2600" b="1" dirty="0"/>
              <a:t>four </a:t>
            </a:r>
            <a:r>
              <a:rPr lang="en-GB" sz="2600" dirty="0">
                <a:solidFill>
                  <a:srgbClr val="7030A0"/>
                </a:solidFill>
              </a:rPr>
              <a:t>40 marks</a:t>
            </a:r>
            <a:endParaRPr lang="en-GB" sz="2600" b="1" dirty="0">
              <a:solidFill>
                <a:srgbClr val="7030A0"/>
              </a:solidFill>
            </a:endParaRPr>
          </a:p>
        </p:txBody>
      </p:sp>
    </p:spTree>
    <p:extLst>
      <p:ext uri="{BB962C8B-B14F-4D97-AF65-F5344CB8AC3E}">
        <p14:creationId xmlns:p14="http://schemas.microsoft.com/office/powerpoint/2010/main" val="367865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F00B8-CA2E-4873-B6A4-C0DEA5D0EE72}"/>
              </a:ext>
            </a:extLst>
          </p:cNvPr>
          <p:cNvSpPr>
            <a:spLocks noGrp="1"/>
          </p:cNvSpPr>
          <p:nvPr>
            <p:ph type="ctrTitle"/>
          </p:nvPr>
        </p:nvSpPr>
        <p:spPr>
          <a:xfrm>
            <a:off x="114300" y="131763"/>
            <a:ext cx="11963400" cy="915987"/>
          </a:xfrm>
          <a:solidFill>
            <a:schemeClr val="accent4">
              <a:lumMod val="60000"/>
              <a:lumOff val="40000"/>
            </a:schemeClr>
          </a:solidFill>
          <a:ln w="28575">
            <a:solidFill>
              <a:schemeClr val="tx1"/>
            </a:solidFill>
          </a:ln>
        </p:spPr>
        <p:txBody>
          <a:bodyPr/>
          <a:lstStyle/>
          <a:p>
            <a:pPr algn="l"/>
            <a:r>
              <a:rPr lang="en-GB" sz="7200" b="1" dirty="0"/>
              <a:t>English Literature </a:t>
            </a:r>
          </a:p>
        </p:txBody>
      </p:sp>
      <p:sp>
        <p:nvSpPr>
          <p:cNvPr id="3" name="Subtitle 2">
            <a:extLst>
              <a:ext uri="{FF2B5EF4-FFF2-40B4-BE49-F238E27FC236}">
                <a16:creationId xmlns:a16="http://schemas.microsoft.com/office/drawing/2014/main" id="{DDDAAA36-699B-473E-8D86-A4D5603E2512}"/>
              </a:ext>
            </a:extLst>
          </p:cNvPr>
          <p:cNvSpPr>
            <a:spLocks noGrp="1"/>
          </p:cNvSpPr>
          <p:nvPr>
            <p:ph type="subTitle" idx="1"/>
          </p:nvPr>
        </p:nvSpPr>
        <p:spPr>
          <a:xfrm>
            <a:off x="114299" y="1048376"/>
            <a:ext cx="6115048" cy="598488"/>
          </a:xfrm>
          <a:solidFill>
            <a:schemeClr val="accent6">
              <a:lumMod val="60000"/>
              <a:lumOff val="40000"/>
            </a:schemeClr>
          </a:solidFill>
          <a:ln w="28575">
            <a:solidFill>
              <a:schemeClr val="tx1"/>
            </a:solidFill>
          </a:ln>
        </p:spPr>
        <p:txBody>
          <a:bodyPr anchor="ctr">
            <a:normAutofit fontScale="70000" lnSpcReduction="20000"/>
          </a:bodyPr>
          <a:lstStyle/>
          <a:p>
            <a:pPr algn="l"/>
            <a:r>
              <a:rPr lang="en-GB" sz="2800" b="0" dirty="0"/>
              <a:t>The subject code for this GCSE is: </a:t>
            </a:r>
            <a:r>
              <a:rPr lang="en-GB" sz="2800" dirty="0"/>
              <a:t>0475</a:t>
            </a:r>
          </a:p>
        </p:txBody>
      </p:sp>
      <p:pic>
        <p:nvPicPr>
          <p:cNvPr id="4" name="Picture 3">
            <a:extLst>
              <a:ext uri="{FF2B5EF4-FFF2-40B4-BE49-F238E27FC236}">
                <a16:creationId xmlns:a16="http://schemas.microsoft.com/office/drawing/2014/main" id="{5AA6780F-F600-4607-AA66-022E9F71287C}"/>
              </a:ext>
            </a:extLst>
          </p:cNvPr>
          <p:cNvPicPr>
            <a:picLocks noChangeAspect="1"/>
          </p:cNvPicPr>
          <p:nvPr/>
        </p:nvPicPr>
        <p:blipFill rotWithShape="1">
          <a:blip r:embed="rId2"/>
          <a:srcRect t="33115"/>
          <a:stretch/>
        </p:blipFill>
        <p:spPr>
          <a:xfrm>
            <a:off x="9375926" y="148649"/>
            <a:ext cx="2711298" cy="899850"/>
          </a:xfrm>
          <a:prstGeom prst="rect">
            <a:avLst/>
          </a:prstGeom>
        </p:spPr>
      </p:pic>
      <p:sp>
        <p:nvSpPr>
          <p:cNvPr id="6" name="Subtitle 2">
            <a:extLst>
              <a:ext uri="{FF2B5EF4-FFF2-40B4-BE49-F238E27FC236}">
                <a16:creationId xmlns:a16="http://schemas.microsoft.com/office/drawing/2014/main" id="{17049C1C-6B9F-4B23-B905-F5BD73B8B8B0}"/>
              </a:ext>
            </a:extLst>
          </p:cNvPr>
          <p:cNvSpPr txBox="1">
            <a:spLocks/>
          </p:cNvSpPr>
          <p:nvPr/>
        </p:nvSpPr>
        <p:spPr>
          <a:xfrm>
            <a:off x="114299" y="1646865"/>
            <a:ext cx="4991101" cy="5211135"/>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Paper 1: Poetry and Prose</a:t>
            </a:r>
          </a:p>
          <a:p>
            <a:pPr algn="l"/>
            <a:r>
              <a:rPr lang="en-GB" dirty="0"/>
              <a:t>50 marks 	90 minutes	50%</a:t>
            </a:r>
          </a:p>
          <a:p>
            <a:pPr algn="l"/>
            <a:endParaRPr lang="en-GB" dirty="0"/>
          </a:p>
          <a:p>
            <a:pPr algn="l"/>
            <a:r>
              <a:rPr lang="en-GB" dirty="0"/>
              <a:t>This paper is split into 2 parts. </a:t>
            </a:r>
          </a:p>
          <a:p>
            <a:pPr marL="457200" indent="-457200" algn="l">
              <a:buFont typeface="Arial" panose="020B0604020202020204" pitchFamily="34" charset="0"/>
              <a:buChar char="•"/>
            </a:pPr>
            <a:r>
              <a:rPr lang="en-GB" dirty="0"/>
              <a:t>Section 1: Poetry</a:t>
            </a:r>
          </a:p>
          <a:p>
            <a:pPr marL="914400" lvl="1" indent="-457200" algn="l">
              <a:buFont typeface="Arial" panose="020B0604020202020204" pitchFamily="34" charset="0"/>
              <a:buChar char="•"/>
            </a:pPr>
            <a:r>
              <a:rPr lang="en-GB" sz="2400" dirty="0"/>
              <a:t>Poetry response based on one of the 15 poems studied in the classroom. 	</a:t>
            </a:r>
            <a:r>
              <a:rPr lang="en-GB" sz="2400" dirty="0">
                <a:solidFill>
                  <a:srgbClr val="7030A0"/>
                </a:solidFill>
              </a:rPr>
              <a:t>25 marks</a:t>
            </a:r>
          </a:p>
          <a:p>
            <a:pPr marL="457200" indent="-457200" algn="l">
              <a:buFont typeface="Arial" panose="020B0604020202020204" pitchFamily="34" charset="0"/>
              <a:buChar char="•"/>
            </a:pPr>
            <a:r>
              <a:rPr lang="en-GB" dirty="0"/>
              <a:t>Section 2: Prose </a:t>
            </a:r>
          </a:p>
          <a:p>
            <a:pPr marL="914400" lvl="1" indent="-457200" algn="l">
              <a:buFont typeface="Arial" panose="020B0604020202020204" pitchFamily="34" charset="0"/>
              <a:buChar char="•"/>
            </a:pPr>
            <a:r>
              <a:rPr lang="en-GB" sz="2400" dirty="0"/>
              <a:t>Response to the prose text studied in the classroom. 	</a:t>
            </a:r>
            <a:r>
              <a:rPr lang="en-GB" sz="2400" dirty="0">
                <a:solidFill>
                  <a:srgbClr val="7030A0"/>
                </a:solidFill>
              </a:rPr>
              <a:t>25 marks</a:t>
            </a:r>
          </a:p>
        </p:txBody>
      </p:sp>
      <p:sp>
        <p:nvSpPr>
          <p:cNvPr id="7" name="Subtitle 2">
            <a:extLst>
              <a:ext uri="{FF2B5EF4-FFF2-40B4-BE49-F238E27FC236}">
                <a16:creationId xmlns:a16="http://schemas.microsoft.com/office/drawing/2014/main" id="{963D40C2-D908-446C-BDA3-EE3F5300DAD0}"/>
              </a:ext>
            </a:extLst>
          </p:cNvPr>
          <p:cNvSpPr txBox="1">
            <a:spLocks/>
          </p:cNvSpPr>
          <p:nvPr/>
        </p:nvSpPr>
        <p:spPr>
          <a:xfrm>
            <a:off x="5105400" y="1646864"/>
            <a:ext cx="3495675" cy="5211135"/>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Paper 3: Drama </a:t>
            </a:r>
          </a:p>
          <a:p>
            <a:pPr algn="l"/>
            <a:r>
              <a:rPr lang="en-GB" dirty="0"/>
              <a:t>25 marks 45 minutes </a:t>
            </a:r>
            <a:r>
              <a:rPr lang="en-GB"/>
              <a:t>	25%</a:t>
            </a:r>
            <a:endParaRPr lang="en-GB" dirty="0"/>
          </a:p>
          <a:p>
            <a:pPr algn="l"/>
            <a:endParaRPr lang="en-GB" dirty="0"/>
          </a:p>
          <a:p>
            <a:pPr marL="342900" indent="-342900" algn="l">
              <a:buFont typeface="Arial" panose="020B0604020202020204" pitchFamily="34" charset="0"/>
              <a:buChar char="•"/>
            </a:pPr>
            <a:r>
              <a:rPr lang="en-GB" dirty="0"/>
              <a:t>Choice of 2 questions based on the drama text you have studied (</a:t>
            </a:r>
            <a:r>
              <a:rPr lang="en-GB" i="1" dirty="0"/>
              <a:t>A Streetcar Named Desire</a:t>
            </a:r>
            <a:r>
              <a:rPr lang="en-GB" dirty="0"/>
              <a:t>, Tennessee Williams) – write a response to the </a:t>
            </a:r>
            <a:r>
              <a:rPr lang="en-GB" b="1" dirty="0"/>
              <a:t>one</a:t>
            </a:r>
            <a:r>
              <a:rPr lang="en-GB" dirty="0"/>
              <a:t> you prefer.</a:t>
            </a:r>
          </a:p>
          <a:p>
            <a:pPr algn="l"/>
            <a:r>
              <a:rPr lang="en-GB" dirty="0"/>
              <a:t>	</a:t>
            </a:r>
            <a:r>
              <a:rPr lang="en-GB" dirty="0">
                <a:solidFill>
                  <a:srgbClr val="7030A0"/>
                </a:solidFill>
              </a:rPr>
              <a:t>25 marks </a:t>
            </a:r>
          </a:p>
        </p:txBody>
      </p:sp>
      <p:sp>
        <p:nvSpPr>
          <p:cNvPr id="9" name="Subtitle 2">
            <a:extLst>
              <a:ext uri="{FF2B5EF4-FFF2-40B4-BE49-F238E27FC236}">
                <a16:creationId xmlns:a16="http://schemas.microsoft.com/office/drawing/2014/main" id="{96FCB30F-CD1A-4C0D-ACC2-473478942F1A}"/>
              </a:ext>
            </a:extLst>
          </p:cNvPr>
          <p:cNvSpPr txBox="1">
            <a:spLocks/>
          </p:cNvSpPr>
          <p:nvPr/>
        </p:nvSpPr>
        <p:spPr>
          <a:xfrm>
            <a:off x="8601076" y="1646864"/>
            <a:ext cx="3476624" cy="5211135"/>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Paper 4: Unseen </a:t>
            </a:r>
          </a:p>
          <a:p>
            <a:pPr algn="l"/>
            <a:r>
              <a:rPr lang="en-GB" dirty="0"/>
              <a:t>25 marks 75 minutes 25%</a:t>
            </a:r>
          </a:p>
          <a:p>
            <a:pPr algn="l"/>
            <a:endParaRPr lang="en-GB" dirty="0"/>
          </a:p>
          <a:p>
            <a:pPr marL="342900" indent="-342900" algn="l">
              <a:buFont typeface="Arial" panose="020B0604020202020204" pitchFamily="34" charset="0"/>
              <a:buChar char="•"/>
            </a:pPr>
            <a:r>
              <a:rPr lang="en-GB" dirty="0"/>
              <a:t>Unseen poetry response OR unseen prose response.</a:t>
            </a:r>
          </a:p>
          <a:p>
            <a:pPr algn="l"/>
            <a:r>
              <a:rPr lang="en-GB" dirty="0">
                <a:solidFill>
                  <a:srgbClr val="FF0000"/>
                </a:solidFill>
              </a:rPr>
              <a:t>	</a:t>
            </a:r>
            <a:r>
              <a:rPr lang="en-GB" dirty="0">
                <a:solidFill>
                  <a:srgbClr val="7030A0"/>
                </a:solidFill>
              </a:rPr>
              <a:t>25 marks</a:t>
            </a:r>
          </a:p>
        </p:txBody>
      </p:sp>
    </p:spTree>
    <p:extLst>
      <p:ext uri="{BB962C8B-B14F-4D97-AF65-F5344CB8AC3E}">
        <p14:creationId xmlns:p14="http://schemas.microsoft.com/office/powerpoint/2010/main" val="17097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866661" y="246869"/>
            <a:ext cx="8633528" cy="3363659"/>
          </a:xfrm>
          <a:prstGeom prst="rect">
            <a:avLst/>
          </a:prstGeom>
        </p:spPr>
      </p:pic>
      <p:pic>
        <p:nvPicPr>
          <p:cNvPr id="3" name="Picture 2">
            <a:extLst>
              <a:ext uri="{FF2B5EF4-FFF2-40B4-BE49-F238E27FC236}">
                <a16:creationId xmlns:a16="http://schemas.microsoft.com/office/drawing/2014/main" id="{0BF8F86D-53F5-1F05-EF78-56880605FADD}"/>
              </a:ext>
            </a:extLst>
          </p:cNvPr>
          <p:cNvPicPr>
            <a:picLocks noChangeAspect="1"/>
          </p:cNvPicPr>
          <p:nvPr/>
        </p:nvPicPr>
        <p:blipFill>
          <a:blip r:embed="rId3"/>
          <a:stretch>
            <a:fillRect/>
          </a:stretch>
        </p:blipFill>
        <p:spPr>
          <a:xfrm>
            <a:off x="1505997" y="3610528"/>
            <a:ext cx="9354856" cy="3143689"/>
          </a:xfrm>
          <a:prstGeom prst="rect">
            <a:avLst/>
          </a:prstGeom>
        </p:spPr>
      </p:pic>
    </p:spTree>
    <p:extLst>
      <p:ext uri="{BB962C8B-B14F-4D97-AF65-F5344CB8AC3E}">
        <p14:creationId xmlns:p14="http://schemas.microsoft.com/office/powerpoint/2010/main" val="371978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2595"/>
          <a:stretch/>
        </p:blipFill>
        <p:spPr>
          <a:xfrm>
            <a:off x="1547819" y="110103"/>
            <a:ext cx="9873263" cy="2961262"/>
          </a:xfrm>
          <a:prstGeom prst="rect">
            <a:avLst/>
          </a:prstGeom>
        </p:spPr>
      </p:pic>
      <p:pic>
        <p:nvPicPr>
          <p:cNvPr id="5" name="Picture 4">
            <a:extLst>
              <a:ext uri="{FF2B5EF4-FFF2-40B4-BE49-F238E27FC236}">
                <a16:creationId xmlns:a16="http://schemas.microsoft.com/office/drawing/2014/main" id="{6DECE5BF-0B2B-7F08-D166-5C3C0E389097}"/>
              </a:ext>
            </a:extLst>
          </p:cNvPr>
          <p:cNvPicPr>
            <a:picLocks noChangeAspect="1"/>
          </p:cNvPicPr>
          <p:nvPr/>
        </p:nvPicPr>
        <p:blipFill rotWithShape="1">
          <a:blip r:embed="rId3"/>
          <a:srcRect b="82031"/>
          <a:stretch/>
        </p:blipFill>
        <p:spPr>
          <a:xfrm>
            <a:off x="1093233" y="3418367"/>
            <a:ext cx="10069330" cy="645326"/>
          </a:xfrm>
          <a:prstGeom prst="rect">
            <a:avLst/>
          </a:prstGeom>
        </p:spPr>
      </p:pic>
      <p:sp>
        <p:nvSpPr>
          <p:cNvPr id="2" name="TextBox 1">
            <a:extLst>
              <a:ext uri="{FF2B5EF4-FFF2-40B4-BE49-F238E27FC236}">
                <a16:creationId xmlns:a16="http://schemas.microsoft.com/office/drawing/2014/main" id="{73964A59-5B3C-3635-32AE-14F9E86D3E1E}"/>
              </a:ext>
            </a:extLst>
          </p:cNvPr>
          <p:cNvSpPr txBox="1"/>
          <p:nvPr/>
        </p:nvSpPr>
        <p:spPr>
          <a:xfrm>
            <a:off x="1061336" y="3801797"/>
            <a:ext cx="10506888" cy="2800767"/>
          </a:xfrm>
          <a:prstGeom prst="rect">
            <a:avLst/>
          </a:prstGeom>
          <a:noFill/>
        </p:spPr>
        <p:txBody>
          <a:bodyPr wrap="square" rtlCol="0">
            <a:spAutoFit/>
          </a:bodyPr>
          <a:lstStyle/>
          <a:p>
            <a:r>
              <a:rPr lang="en-GB" sz="2200" dirty="0"/>
              <a:t>Online resources: </a:t>
            </a:r>
          </a:p>
          <a:p>
            <a:endParaRPr lang="en-GB" sz="2200" dirty="0"/>
          </a:p>
          <a:p>
            <a:pPr marL="342900" indent="-342900">
              <a:buAutoNum type="arabicPeriod"/>
            </a:pPr>
            <a:r>
              <a:rPr lang="en-GB" sz="2200" dirty="0"/>
              <a:t>Your child’s classroom Teams pages will have information on them about specific exam material and content of texts studied. </a:t>
            </a:r>
          </a:p>
          <a:p>
            <a:pPr marL="342900" indent="-342900">
              <a:buAutoNum type="arabicPeriod"/>
            </a:pPr>
            <a:r>
              <a:rPr lang="en-GB" sz="2200" dirty="0">
                <a:hlinkClick r:id="rId4"/>
              </a:rPr>
              <a:t>www.vocabulary.com</a:t>
            </a:r>
            <a:r>
              <a:rPr lang="en-GB" sz="2200" dirty="0"/>
              <a:t> is a fun way to get to grips with a wider range of vocabulary </a:t>
            </a:r>
          </a:p>
          <a:p>
            <a:pPr marL="342900" indent="-342900">
              <a:buAutoNum type="arabicPeriod"/>
            </a:pPr>
            <a:r>
              <a:rPr lang="en-GB" sz="2200" dirty="0">
                <a:hlinkClick r:id="rId5"/>
              </a:rPr>
              <a:t>www.bibliomaina.com</a:t>
            </a:r>
            <a:r>
              <a:rPr lang="en-GB" sz="2200" dirty="0"/>
              <a:t> offers an extensive collection of non-copyright literature texts </a:t>
            </a:r>
          </a:p>
          <a:p>
            <a:pPr marL="342900" indent="-342900">
              <a:buAutoNum type="arabicPeriod"/>
            </a:pPr>
            <a:r>
              <a:rPr lang="en-GB" sz="2200" dirty="0">
                <a:hlinkClick r:id="rId6"/>
              </a:rPr>
              <a:t>www.thepaperboy.com</a:t>
            </a:r>
            <a:r>
              <a:rPr lang="en-GB" sz="2200" dirty="0"/>
              <a:t> offers more than 10,800 online newspapers from around the world. </a:t>
            </a:r>
          </a:p>
        </p:txBody>
      </p:sp>
    </p:spTree>
    <p:extLst>
      <p:ext uri="{BB962C8B-B14F-4D97-AF65-F5344CB8AC3E}">
        <p14:creationId xmlns:p14="http://schemas.microsoft.com/office/powerpoint/2010/main" val="115759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FECD7-4F57-54D0-7015-1A6785331E3F}"/>
              </a:ext>
            </a:extLst>
          </p:cNvPr>
          <p:cNvSpPr>
            <a:spLocks noGrp="1"/>
          </p:cNvSpPr>
          <p:nvPr>
            <p:ph type="title"/>
          </p:nvPr>
        </p:nvSpPr>
        <p:spPr/>
        <p:txBody>
          <a:bodyPr/>
          <a:lstStyle/>
          <a:p>
            <a:r>
              <a:rPr lang="en-GB" dirty="0"/>
              <a:t>REVISION Workbook</a:t>
            </a:r>
          </a:p>
        </p:txBody>
      </p:sp>
      <p:sp>
        <p:nvSpPr>
          <p:cNvPr id="3" name="Content Placeholder 2">
            <a:extLst>
              <a:ext uri="{FF2B5EF4-FFF2-40B4-BE49-F238E27FC236}">
                <a16:creationId xmlns:a16="http://schemas.microsoft.com/office/drawing/2014/main" id="{00ACF4CD-09D9-3A31-D995-97BC886A9305}"/>
              </a:ext>
            </a:extLst>
          </p:cNvPr>
          <p:cNvSpPr>
            <a:spLocks noGrp="1"/>
          </p:cNvSpPr>
          <p:nvPr>
            <p:ph idx="1"/>
          </p:nvPr>
        </p:nvSpPr>
        <p:spPr>
          <a:xfrm>
            <a:off x="1251678" y="2286001"/>
            <a:ext cx="6541987" cy="3593591"/>
          </a:xfrm>
        </p:spPr>
        <p:txBody>
          <a:bodyPr>
            <a:normAutofit/>
          </a:bodyPr>
          <a:lstStyle/>
          <a:p>
            <a:r>
              <a:rPr lang="en-GB" dirty="0"/>
              <a:t>The school have purchased revision workbooks that are endorsed by Cambridge. </a:t>
            </a:r>
          </a:p>
          <a:p>
            <a:r>
              <a:rPr lang="en-GB" dirty="0"/>
              <a:t>They are perfect for revision at home ready for exams, as well as developing confidence and skill. </a:t>
            </a:r>
          </a:p>
          <a:p>
            <a:endParaRPr lang="en-GB" dirty="0"/>
          </a:p>
          <a:p>
            <a:r>
              <a:rPr lang="en-GB" dirty="0"/>
              <a:t>They will be available for purchase on Parent Pay </a:t>
            </a:r>
          </a:p>
          <a:p>
            <a:r>
              <a:rPr lang="en-GB" dirty="0"/>
              <a:t>They will cost £8 each – this is a reduced cost. </a:t>
            </a:r>
          </a:p>
        </p:txBody>
      </p:sp>
      <p:pic>
        <p:nvPicPr>
          <p:cNvPr id="5" name="Picture 4">
            <a:extLst>
              <a:ext uri="{FF2B5EF4-FFF2-40B4-BE49-F238E27FC236}">
                <a16:creationId xmlns:a16="http://schemas.microsoft.com/office/drawing/2014/main" id="{43043786-2BFC-2727-274E-537E37CE746E}"/>
              </a:ext>
            </a:extLst>
          </p:cNvPr>
          <p:cNvPicPr>
            <a:picLocks noChangeAspect="1"/>
          </p:cNvPicPr>
          <p:nvPr/>
        </p:nvPicPr>
        <p:blipFill>
          <a:blip r:embed="rId2"/>
          <a:stretch>
            <a:fillRect/>
          </a:stretch>
        </p:blipFill>
        <p:spPr>
          <a:xfrm>
            <a:off x="7963786" y="1213925"/>
            <a:ext cx="3903151" cy="5505618"/>
          </a:xfrm>
          <a:prstGeom prst="rect">
            <a:avLst/>
          </a:prstGeom>
        </p:spPr>
      </p:pic>
    </p:spTree>
    <p:extLst>
      <p:ext uri="{BB962C8B-B14F-4D97-AF65-F5344CB8AC3E}">
        <p14:creationId xmlns:p14="http://schemas.microsoft.com/office/powerpoint/2010/main" val="42039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12C7EFD-4ACC-48E2-8334-CF69DE3A6258}"/>
              </a:ext>
            </a:extLst>
          </p:cNvPr>
          <p:cNvSpPr txBox="1">
            <a:spLocks noChangeArrowheads="1"/>
          </p:cNvSpPr>
          <p:nvPr/>
        </p:nvSpPr>
        <p:spPr bwMode="auto">
          <a:xfrm>
            <a:off x="19332" y="0"/>
            <a:ext cx="3309497" cy="27212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5600" b="1" i="0" u="none" strike="noStrike" cap="none" normalizeH="0" baseline="0" dirty="0">
                <a:ln>
                  <a:noFill/>
                </a:ln>
                <a:solidFill>
                  <a:srgbClr val="00B050"/>
                </a:solidFill>
                <a:effectLst/>
                <a:latin typeface="Stencil" panose="040409050D0802020404" pitchFamily="82" charset="0"/>
              </a:rPr>
              <a:t>KS4 English Club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DB2298C6-22A2-1460-EC62-874382BD593D}"/>
              </a:ext>
            </a:extLst>
          </p:cNvPr>
          <p:cNvGraphicFramePr>
            <a:graphicFrameLocks noGrp="1"/>
          </p:cNvGraphicFramePr>
          <p:nvPr>
            <p:extLst>
              <p:ext uri="{D42A27DB-BD31-4B8C-83A1-F6EECF244321}">
                <p14:modId xmlns:p14="http://schemas.microsoft.com/office/powerpoint/2010/main" val="3422439152"/>
              </p:ext>
            </p:extLst>
          </p:nvPr>
        </p:nvGraphicFramePr>
        <p:xfrm>
          <a:off x="3359651" y="115865"/>
          <a:ext cx="8558372" cy="6626269"/>
        </p:xfrm>
        <a:graphic>
          <a:graphicData uri="http://schemas.openxmlformats.org/drawingml/2006/table">
            <a:tbl>
              <a:tblPr/>
              <a:tblGrid>
                <a:gridCol w="2537698">
                  <a:extLst>
                    <a:ext uri="{9D8B030D-6E8A-4147-A177-3AD203B41FA5}">
                      <a16:colId xmlns:a16="http://schemas.microsoft.com/office/drawing/2014/main" val="2166599729"/>
                    </a:ext>
                  </a:extLst>
                </a:gridCol>
                <a:gridCol w="6020674">
                  <a:extLst>
                    <a:ext uri="{9D8B030D-6E8A-4147-A177-3AD203B41FA5}">
                      <a16:colId xmlns:a16="http://schemas.microsoft.com/office/drawing/2014/main" val="805661428"/>
                    </a:ext>
                  </a:extLst>
                </a:gridCol>
              </a:tblGrid>
              <a:tr h="307860">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18th September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Language Paper 2 Q2+3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20201"/>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25th September </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Structuring a Literature essay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4812193"/>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2nd October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Language Paper 1 Q2d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148051"/>
                  </a:ext>
                </a:extLst>
              </a:tr>
              <a:tr h="568606">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9th October </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A Streetcar Named Desire—Revision Part 1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977176"/>
                  </a:ext>
                </a:extLst>
              </a:tr>
              <a:tr h="665157">
                <a:tc>
                  <a:txBody>
                    <a:bodyPr/>
                    <a:lstStyle/>
                    <a:p>
                      <a:pPr marR="0" indent="0" algn="l" rtl="0">
                        <a:lnSpc>
                          <a:spcPct val="119000"/>
                        </a:lnSpc>
                        <a:spcBef>
                          <a:spcPts val="0"/>
                        </a:spcBef>
                        <a:spcAft>
                          <a:spcPts val="600"/>
                        </a:spcAft>
                      </a:pPr>
                      <a:r>
                        <a:rPr lang="en-GB" sz="2200" kern="1400" dirty="0">
                          <a:ln>
                            <a:noFill/>
                          </a:ln>
                          <a:solidFill>
                            <a:srgbClr val="000000"/>
                          </a:solidFill>
                          <a:effectLst/>
                          <a:latin typeface="Calibri" panose="020F0502020204030204" pitchFamily="34" charset="0"/>
                        </a:rPr>
                        <a:t>w/c 16th October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A Streetcar Named Desire—Revision Part 2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861794"/>
                  </a:ext>
                </a:extLst>
              </a:tr>
              <a:tr h="307860">
                <a:tc gridSpan="2">
                  <a:txBody>
                    <a:bodyPr/>
                    <a:lstStyle/>
                    <a:p>
                      <a:pPr marR="0" indent="0" algn="ctr" rtl="0">
                        <a:lnSpc>
                          <a:spcPct val="119000"/>
                        </a:lnSpc>
                        <a:spcBef>
                          <a:spcPts val="0"/>
                        </a:spcBef>
                        <a:spcAft>
                          <a:spcPts val="600"/>
                        </a:spcAft>
                      </a:pPr>
                      <a:r>
                        <a:rPr lang="en-GB" sz="2200" b="1" kern="1400">
                          <a:ln>
                            <a:noFill/>
                          </a:ln>
                          <a:solidFill>
                            <a:srgbClr val="000000"/>
                          </a:solidFill>
                          <a:effectLst/>
                          <a:latin typeface="Calibri" panose="020F0502020204030204" pitchFamily="34" charset="0"/>
                        </a:rPr>
                        <a:t>HALF TERM</a:t>
                      </a:r>
                      <a:endParaRPr lang="en-GB" sz="2200" kern="1400">
                        <a:ln>
                          <a:noFill/>
                        </a:ln>
                        <a:solidFill>
                          <a:srgbClr val="000000"/>
                        </a:solidFill>
                        <a:effectLst/>
                        <a:latin typeface="Calibri" panose="020F0502020204030204" pitchFamily="34" charset="0"/>
                      </a:endParaRP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80422120"/>
                  </a:ext>
                </a:extLst>
              </a:tr>
              <a:tr h="568606">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30th October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Language Paper 1 Q1a-e &amp; Scanning and skimming skills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739636"/>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6th November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Language Paper 1 Q3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474389"/>
                  </a:ext>
                </a:extLst>
              </a:tr>
              <a:tr h="348324">
                <a:tc>
                  <a:txBody>
                    <a:bodyPr/>
                    <a:lstStyle/>
                    <a:p>
                      <a:pPr marR="0" indent="0" algn="l" rtl="0">
                        <a:lnSpc>
                          <a:spcPct val="119000"/>
                        </a:lnSpc>
                        <a:spcBef>
                          <a:spcPts val="0"/>
                        </a:spcBef>
                        <a:spcAft>
                          <a:spcPts val="600"/>
                        </a:spcAft>
                      </a:pPr>
                      <a:r>
                        <a:rPr lang="en-GB" sz="2200" kern="1400" dirty="0">
                          <a:ln>
                            <a:noFill/>
                          </a:ln>
                          <a:solidFill>
                            <a:srgbClr val="000000"/>
                          </a:solidFill>
                          <a:effectLst/>
                          <a:latin typeface="Calibri" panose="020F0502020204030204" pitchFamily="34" charset="0"/>
                        </a:rPr>
                        <a:t>w/c 13th November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Language Paper 2 Q1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652310"/>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20th November </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Poetry revision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135733"/>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27th November </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Prose revision (chapters 1-10)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318825"/>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4th December </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Revision space                          (</a:t>
                      </a:r>
                      <a:r>
                        <a:rPr lang="en-GB" sz="2200" i="1" kern="1400">
                          <a:ln>
                            <a:noFill/>
                          </a:ln>
                          <a:solidFill>
                            <a:srgbClr val="000000"/>
                          </a:solidFill>
                          <a:effectLst/>
                          <a:latin typeface="Calibri" panose="020F0502020204030204" pitchFamily="34" charset="0"/>
                        </a:rPr>
                        <a:t>primarily for year 11</a:t>
                      </a:r>
                      <a:r>
                        <a:rPr lang="en-GB" sz="2200" kern="1400">
                          <a:ln>
                            <a:noFill/>
                          </a:ln>
                          <a:solidFill>
                            <a:srgbClr val="000000"/>
                          </a:solidFill>
                          <a:effectLst/>
                          <a:latin typeface="Calibri" panose="020F0502020204030204" pitchFamily="34" charset="0"/>
                        </a:rPr>
                        <a:t>)</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812339"/>
                  </a:ext>
                </a:extLst>
              </a:tr>
              <a:tr h="348324">
                <a:tc>
                  <a:txBody>
                    <a:bodyPr/>
                    <a:lstStyle/>
                    <a:p>
                      <a:pPr marR="0" indent="0" algn="l" rtl="0">
                        <a:lnSpc>
                          <a:spcPct val="119000"/>
                        </a:lnSpc>
                        <a:spcBef>
                          <a:spcPts val="0"/>
                        </a:spcBef>
                        <a:spcAft>
                          <a:spcPts val="600"/>
                        </a:spcAft>
                      </a:pPr>
                      <a:r>
                        <a:rPr lang="en-GB" sz="2200" kern="1400">
                          <a:ln>
                            <a:noFill/>
                          </a:ln>
                          <a:solidFill>
                            <a:srgbClr val="000000"/>
                          </a:solidFill>
                          <a:effectLst/>
                          <a:latin typeface="Calibri" panose="020F0502020204030204" pitchFamily="34" charset="0"/>
                        </a:rPr>
                        <a:t>w/c 11th December</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GB" sz="2200" kern="1400" dirty="0">
                          <a:ln>
                            <a:noFill/>
                          </a:ln>
                          <a:solidFill>
                            <a:srgbClr val="000000"/>
                          </a:solidFill>
                          <a:effectLst/>
                          <a:latin typeface="Calibri" panose="020F0502020204030204" pitchFamily="34" charset="0"/>
                        </a:rPr>
                        <a:t>Language Paper 1 Q2a-c and revision space</a:t>
                      </a:r>
                    </a:p>
                  </a:txBody>
                  <a:tcPr marL="22290" marR="22290" marT="22290" marB="2229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63866"/>
                  </a:ext>
                </a:extLst>
              </a:tr>
            </a:tbl>
          </a:graphicData>
        </a:graphic>
      </p:graphicFrame>
      <p:sp>
        <p:nvSpPr>
          <p:cNvPr id="6" name="Control 3">
            <a:extLst>
              <a:ext uri="{FF2B5EF4-FFF2-40B4-BE49-F238E27FC236}">
                <a16:creationId xmlns:a16="http://schemas.microsoft.com/office/drawing/2014/main" id="{FE3910C0-CF0D-9917-B986-A712003AA72A}"/>
              </a:ext>
            </a:extLst>
          </p:cNvPr>
          <p:cNvSpPr>
            <a:spLocks noChangeArrowheads="1" noChangeShapeType="1"/>
          </p:cNvSpPr>
          <p:nvPr/>
        </p:nvSpPr>
        <p:spPr bwMode="auto">
          <a:xfrm>
            <a:off x="4984750" y="5281613"/>
            <a:ext cx="6434138" cy="58547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7" name="Subtitle 2">
            <a:extLst>
              <a:ext uri="{FF2B5EF4-FFF2-40B4-BE49-F238E27FC236}">
                <a16:creationId xmlns:a16="http://schemas.microsoft.com/office/drawing/2014/main" id="{0F5AE3BB-A65B-8E56-5371-49BBE6B6F51B}"/>
              </a:ext>
            </a:extLst>
          </p:cNvPr>
          <p:cNvSpPr txBox="1">
            <a:spLocks/>
          </p:cNvSpPr>
          <p:nvPr/>
        </p:nvSpPr>
        <p:spPr>
          <a:xfrm>
            <a:off x="465420" y="3428999"/>
            <a:ext cx="2740118" cy="1774598"/>
          </a:xfrm>
          <a:prstGeom prst="rect">
            <a:avLst/>
          </a:prstGeom>
          <a:solidFill>
            <a:schemeClr val="accent1">
              <a:lumMod val="60000"/>
              <a:lumOff val="40000"/>
            </a:schemeClr>
          </a:solidFill>
          <a:ln w="28575">
            <a:solidFill>
              <a:schemeClr val="tx1"/>
            </a:solidFill>
          </a:ln>
        </p:spPr>
        <p:txBody>
          <a:bodyPr vert="horz" lIns="91440" tIns="45720" rIns="91440" bIns="45720" numCol="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Tuesday 4-5pm Rm206</a:t>
            </a:r>
          </a:p>
          <a:p>
            <a:pPr algn="l"/>
            <a:r>
              <a:rPr lang="en-GB" dirty="0"/>
              <a:t>Thursday 1-1:30pm Rm206</a:t>
            </a:r>
          </a:p>
        </p:txBody>
      </p:sp>
    </p:spTree>
    <p:extLst>
      <p:ext uri="{BB962C8B-B14F-4D97-AF65-F5344CB8AC3E}">
        <p14:creationId xmlns:p14="http://schemas.microsoft.com/office/powerpoint/2010/main" val="41262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2324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u="sng" dirty="0"/>
              <a:t>WJEC</a:t>
            </a:r>
          </a:p>
        </p:txBody>
      </p:sp>
      <p:sp>
        <p:nvSpPr>
          <p:cNvPr id="3" name="Content Placeholder 2"/>
          <p:cNvSpPr>
            <a:spLocks noGrp="1"/>
          </p:cNvSpPr>
          <p:nvPr>
            <p:ph idx="1"/>
          </p:nvPr>
        </p:nvSpPr>
        <p:spPr>
          <a:xfrm>
            <a:off x="1251678" y="2286001"/>
            <a:ext cx="10399216" cy="3593591"/>
          </a:xfrm>
        </p:spPr>
        <p:txBody>
          <a:bodyPr>
            <a:normAutofit/>
          </a:bodyPr>
          <a:lstStyle/>
          <a:p>
            <a:pPr marL="0" indent="0">
              <a:buNone/>
            </a:pPr>
            <a:r>
              <a:rPr lang="en-GB" sz="2800" dirty="0"/>
              <a:t>WJEC is the Welsh Exam Board and is graded A* to G.</a:t>
            </a:r>
          </a:p>
          <a:p>
            <a:pPr marL="0" indent="0">
              <a:buNone/>
            </a:pPr>
            <a:endParaRPr lang="en-GB" sz="2800" dirty="0"/>
          </a:p>
          <a:p>
            <a:pPr marL="0" indent="0">
              <a:buNone/>
            </a:pPr>
            <a:r>
              <a:rPr lang="en-GB" sz="2800" dirty="0"/>
              <a:t>This summer students achieved a</a:t>
            </a:r>
            <a:r>
              <a:rPr lang="en-GB" sz="2800" dirty="0">
                <a:solidFill>
                  <a:srgbClr val="FF0000"/>
                </a:solidFill>
              </a:rPr>
              <a:t> </a:t>
            </a:r>
            <a:r>
              <a:rPr lang="en-GB" sz="2800" dirty="0"/>
              <a:t>brilliant set of results of 78.4% A*- C grades with our top sets achieving 30 A* grades.</a:t>
            </a:r>
          </a:p>
          <a:p>
            <a:pPr marL="0" indent="0">
              <a:buNone/>
            </a:pPr>
            <a:endParaRPr lang="en-GB" sz="2800" dirty="0"/>
          </a:p>
        </p:txBody>
      </p:sp>
    </p:spTree>
    <p:extLst>
      <p:ext uri="{BB962C8B-B14F-4D97-AF65-F5344CB8AC3E}">
        <p14:creationId xmlns:p14="http://schemas.microsoft.com/office/powerpoint/2010/main" val="426263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tx1"/>
                </a:solidFill>
                <a:effectLst>
                  <a:outerShdw blurRad="38100" dist="38100" dir="2700000" algn="tl">
                    <a:srgbClr val="000000">
                      <a:alpha val="43137"/>
                    </a:srgbClr>
                  </a:outerShdw>
                </a:effectLst>
              </a:rPr>
              <a:t>The Options </a:t>
            </a:r>
          </a:p>
        </p:txBody>
      </p:sp>
      <p:sp>
        <p:nvSpPr>
          <p:cNvPr id="3" name="Content Placeholder 2"/>
          <p:cNvSpPr>
            <a:spLocks noGrp="1"/>
          </p:cNvSpPr>
          <p:nvPr>
            <p:ph idx="1"/>
          </p:nvPr>
        </p:nvSpPr>
        <p:spPr/>
        <p:txBody>
          <a:bodyPr>
            <a:normAutofit/>
          </a:bodyPr>
          <a:lstStyle/>
          <a:p>
            <a:r>
              <a:rPr lang="en-GB" sz="3200" dirty="0"/>
              <a:t>Currently we have sets 1- 6 studying the Welsh Exam Board WJEC. This allows for us to continue with lettered grades (A*-G) instead of numbered grades.</a:t>
            </a:r>
          </a:p>
          <a:p>
            <a:r>
              <a:rPr lang="en-GB" sz="3200" dirty="0"/>
              <a:t>Set 7 are focusing on Entry Level Qualifications at this year with a view to sit their GCSE once completed the Entry Level.</a:t>
            </a:r>
          </a:p>
        </p:txBody>
      </p:sp>
    </p:spTree>
    <p:extLst>
      <p:ext uri="{BB962C8B-B14F-4D97-AF65-F5344CB8AC3E}">
        <p14:creationId xmlns:p14="http://schemas.microsoft.com/office/powerpoint/2010/main" val="393060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u="sng" dirty="0"/>
              <a:t>The Tiers</a:t>
            </a:r>
          </a:p>
        </p:txBody>
      </p:sp>
      <p:sp>
        <p:nvSpPr>
          <p:cNvPr id="3" name="Content Placeholder 2"/>
          <p:cNvSpPr>
            <a:spLocks noGrp="1"/>
          </p:cNvSpPr>
          <p:nvPr>
            <p:ph idx="1"/>
          </p:nvPr>
        </p:nvSpPr>
        <p:spPr>
          <a:xfrm>
            <a:off x="1251678" y="2194560"/>
            <a:ext cx="10424160" cy="4803006"/>
          </a:xfrm>
        </p:spPr>
        <p:txBody>
          <a:bodyPr>
            <a:noAutofit/>
          </a:bodyPr>
          <a:lstStyle/>
          <a:p>
            <a:pPr marL="0" indent="0">
              <a:buNone/>
            </a:pPr>
            <a:r>
              <a:rPr lang="en-GB" sz="2800" dirty="0"/>
              <a:t>There are 3 tiers in WJEC Mathematics:</a:t>
            </a:r>
          </a:p>
          <a:p>
            <a:r>
              <a:rPr lang="en-GB" sz="2800" dirty="0"/>
              <a:t>Higher (Grades A*-C)            Sets 1 &amp; 2</a:t>
            </a:r>
          </a:p>
          <a:p>
            <a:r>
              <a:rPr lang="en-GB" sz="2800" dirty="0"/>
              <a:t>Intermediate (Grades B-E)	Sets 3, 4, 5 &amp; 6</a:t>
            </a:r>
          </a:p>
          <a:p>
            <a:r>
              <a:rPr lang="en-GB" sz="2800" dirty="0"/>
              <a:t>Foundation (D-G)		Set 7 (once Entry Level is completed)</a:t>
            </a:r>
          </a:p>
        </p:txBody>
      </p:sp>
    </p:spTree>
    <p:extLst>
      <p:ext uri="{BB962C8B-B14F-4D97-AF65-F5344CB8AC3E}">
        <p14:creationId xmlns:p14="http://schemas.microsoft.com/office/powerpoint/2010/main" val="404405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089" y="180254"/>
            <a:ext cx="10178322" cy="1492132"/>
          </a:xfrm>
        </p:spPr>
        <p:txBody>
          <a:bodyPr/>
          <a:lstStyle/>
          <a:p>
            <a:pPr algn="ctr"/>
            <a:r>
              <a:rPr lang="en-GB" u="sng" dirty="0"/>
              <a:t>Equipment</a:t>
            </a:r>
          </a:p>
        </p:txBody>
      </p:sp>
      <p:sp>
        <p:nvSpPr>
          <p:cNvPr id="3" name="Content Placeholder 2"/>
          <p:cNvSpPr>
            <a:spLocks noGrp="1"/>
          </p:cNvSpPr>
          <p:nvPr>
            <p:ph idx="1"/>
          </p:nvPr>
        </p:nvSpPr>
        <p:spPr>
          <a:xfrm>
            <a:off x="3619099" y="1374002"/>
            <a:ext cx="7806087" cy="5110283"/>
          </a:xfrm>
        </p:spPr>
        <p:txBody>
          <a:bodyPr>
            <a:noAutofit/>
          </a:bodyPr>
          <a:lstStyle/>
          <a:p>
            <a:pPr marL="0" indent="0">
              <a:buNone/>
            </a:pPr>
            <a:r>
              <a:rPr lang="en-GB" sz="2200" dirty="0"/>
              <a:t>Students will need the following equipment in order to be successful in both lessons and during exams.</a:t>
            </a:r>
          </a:p>
          <a:p>
            <a:pPr marL="0" indent="0">
              <a:buNone/>
            </a:pPr>
            <a:endParaRPr lang="en-GB" sz="2200" dirty="0"/>
          </a:p>
          <a:p>
            <a:pPr fontAlgn="base"/>
            <a:r>
              <a:rPr lang="en-GB" sz="2200" dirty="0"/>
              <a:t>Black Pen (Ball-point for exam requirement)</a:t>
            </a:r>
          </a:p>
          <a:p>
            <a:pPr fontAlgn="base"/>
            <a:r>
              <a:rPr lang="en-GB" sz="2200" dirty="0"/>
              <a:t>Pencil</a:t>
            </a:r>
          </a:p>
          <a:p>
            <a:pPr fontAlgn="base"/>
            <a:r>
              <a:rPr lang="en-GB" sz="2200" dirty="0"/>
              <a:t>Ruler (30cm)</a:t>
            </a:r>
          </a:p>
          <a:p>
            <a:pPr fontAlgn="base"/>
            <a:r>
              <a:rPr lang="en-GB" sz="2200" dirty="0"/>
              <a:t>Protractor</a:t>
            </a:r>
          </a:p>
          <a:p>
            <a:pPr fontAlgn="base"/>
            <a:r>
              <a:rPr lang="en-GB" sz="2200" dirty="0"/>
              <a:t>Compass</a:t>
            </a:r>
          </a:p>
          <a:p>
            <a:pPr fontAlgn="base"/>
            <a:r>
              <a:rPr lang="en-GB" sz="2200" dirty="0"/>
              <a:t>Scientific Calculator (Recommended a CASIO FX – 83GT – X)</a:t>
            </a:r>
          </a:p>
          <a:p>
            <a:pPr marL="0" indent="0" fontAlgn="base">
              <a:buNone/>
            </a:pPr>
            <a:r>
              <a:rPr lang="en-GB" sz="2200" dirty="0"/>
              <a:t>It is important that students are regularly attending lessons with the correct equipment so they know how to use it in the exam.</a:t>
            </a:r>
          </a:p>
        </p:txBody>
      </p:sp>
      <p:sp>
        <p:nvSpPr>
          <p:cNvPr id="4" name="Rectangle 3"/>
          <p:cNvSpPr/>
          <p:nvPr/>
        </p:nvSpPr>
        <p:spPr>
          <a:xfrm>
            <a:off x="5977217" y="3244334"/>
            <a:ext cx="237566" cy="369332"/>
          </a:xfrm>
          <a:prstGeom prst="rect">
            <a:avLst/>
          </a:prstGeom>
        </p:spPr>
        <p:txBody>
          <a:bodyPr wrap="none">
            <a:spAutoFit/>
          </a:bodyPr>
          <a:lstStyle/>
          <a:p>
            <a:r>
              <a:rPr lang="en-GB" dirty="0"/>
              <a:t> </a:t>
            </a:r>
          </a:p>
        </p:txBody>
      </p:sp>
      <p:pic>
        <p:nvPicPr>
          <p:cNvPr id="7" name="Picture 6"/>
          <p:cNvPicPr>
            <a:picLocks noChangeAspect="1"/>
          </p:cNvPicPr>
          <p:nvPr/>
        </p:nvPicPr>
        <p:blipFill>
          <a:blip r:embed="rId3"/>
          <a:stretch>
            <a:fillRect/>
          </a:stretch>
        </p:blipFill>
        <p:spPr>
          <a:xfrm>
            <a:off x="142338" y="191355"/>
            <a:ext cx="3380509" cy="6524557"/>
          </a:xfrm>
          <a:prstGeom prst="rect">
            <a:avLst/>
          </a:prstGeom>
        </p:spPr>
      </p:pic>
    </p:spTree>
    <p:extLst>
      <p:ext uri="{BB962C8B-B14F-4D97-AF65-F5344CB8AC3E}">
        <p14:creationId xmlns:p14="http://schemas.microsoft.com/office/powerpoint/2010/main" val="64821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814" b="100000" l="2673" r="97773">
                        <a14:foregroundMark x1="25390" y1="6512" x2="32517" y2="4651"/>
                        <a14:foregroundMark x1="18931" y1="63605" x2="83742" y2="92442"/>
                        <a14:foregroundMark x1="21826" y1="92907" x2="85078" y2="68372"/>
                        <a14:foregroundMark x1="20935" y1="90349" x2="19154" y2="64302"/>
                        <a14:foregroundMark x1="43430" y1="92093" x2="30290" y2="66395"/>
                        <a14:foregroundMark x1="52561" y1="92326" x2="50780" y2="65698"/>
                        <a14:foregroundMark x1="67483" y1="93372" x2="87082" y2="75814"/>
                        <a14:foregroundMark x1="31403" y1="96977" x2="65033" y2="98605"/>
                        <a14:foregroundMark x1="65702" y1="97907" x2="89978" y2="97209"/>
                        <a14:foregroundMark x1="9577" y1="95000" x2="31403" y2="98953"/>
                        <a14:foregroundMark x1="8909" y1="95581" x2="8463" y2="91628"/>
                        <a14:foregroundMark x1="90646" y1="95814" x2="91091" y2="93605"/>
                        <a14:backgroundMark x1="15367" y1="98953" x2="34076" y2="99884"/>
                      </a14:backgroundRemoval>
                    </a14:imgEffect>
                  </a14:imgLayer>
                </a14:imgProps>
              </a:ext>
            </a:extLst>
          </a:blip>
          <a:stretch>
            <a:fillRect/>
          </a:stretch>
        </p:blipFill>
        <p:spPr>
          <a:xfrm>
            <a:off x="826510" y="-92899"/>
            <a:ext cx="3629015" cy="6950899"/>
          </a:xfrm>
          <a:prstGeom prst="rect">
            <a:avLst/>
          </a:prstGeom>
        </p:spPr>
      </p:pic>
      <p:sp>
        <p:nvSpPr>
          <p:cNvPr id="3" name="Title 1"/>
          <p:cNvSpPr txBox="1">
            <a:spLocks/>
          </p:cNvSpPr>
          <p:nvPr/>
        </p:nvSpPr>
        <p:spPr>
          <a:xfrm>
            <a:off x="2551089" y="180254"/>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GB" u="sng"/>
              <a:t>Equipment</a:t>
            </a:r>
            <a:endParaRPr lang="en-GB" u="sng" dirty="0"/>
          </a:p>
        </p:txBody>
      </p:sp>
      <p:sp>
        <p:nvSpPr>
          <p:cNvPr id="4" name="TextBox 3"/>
          <p:cNvSpPr txBox="1"/>
          <p:nvPr/>
        </p:nvSpPr>
        <p:spPr>
          <a:xfrm>
            <a:off x="4608945" y="1330036"/>
            <a:ext cx="6770255" cy="2123658"/>
          </a:xfrm>
          <a:prstGeom prst="rect">
            <a:avLst/>
          </a:prstGeom>
          <a:noFill/>
        </p:spPr>
        <p:txBody>
          <a:bodyPr wrap="square" rtlCol="0">
            <a:spAutoFit/>
          </a:bodyPr>
          <a:lstStyle/>
          <a:p>
            <a:r>
              <a:rPr lang="en-GB" sz="2200" dirty="0">
                <a:solidFill>
                  <a:schemeClr val="tx1">
                    <a:lumMod val="75000"/>
                    <a:lumOff val="25000"/>
                  </a:schemeClr>
                </a:solidFill>
              </a:rPr>
              <a:t>If your child is wanting to go on to study A Level maths then it is essential they have a </a:t>
            </a:r>
            <a:r>
              <a:rPr lang="en-GB" sz="2200" b="1" dirty="0" err="1">
                <a:solidFill>
                  <a:schemeClr val="tx1">
                    <a:lumMod val="75000"/>
                    <a:lumOff val="25000"/>
                  </a:schemeClr>
                </a:solidFill>
              </a:rPr>
              <a:t>Classwiz</a:t>
            </a:r>
            <a:r>
              <a:rPr lang="en-GB" sz="2200" b="1" dirty="0">
                <a:solidFill>
                  <a:schemeClr val="tx1">
                    <a:lumMod val="75000"/>
                    <a:lumOff val="25000"/>
                  </a:schemeClr>
                </a:solidFill>
              </a:rPr>
              <a:t> </a:t>
            </a:r>
            <a:r>
              <a:rPr lang="en-GB" sz="2200" dirty="0">
                <a:solidFill>
                  <a:schemeClr val="tx1">
                    <a:lumMod val="75000"/>
                    <a:lumOff val="25000"/>
                  </a:schemeClr>
                </a:solidFill>
              </a:rPr>
              <a:t>calculator (Casio FX – 991EX, this is due to the changes in specification).</a:t>
            </a:r>
          </a:p>
          <a:p>
            <a:endParaRPr lang="en-GB" sz="2200" dirty="0">
              <a:solidFill>
                <a:schemeClr val="tx1">
                  <a:lumMod val="75000"/>
                  <a:lumOff val="25000"/>
                </a:schemeClr>
              </a:solidFill>
            </a:endParaRPr>
          </a:p>
          <a:p>
            <a:r>
              <a:rPr lang="en-GB" sz="2200" dirty="0">
                <a:solidFill>
                  <a:schemeClr val="tx1">
                    <a:lumMod val="75000"/>
                    <a:lumOff val="25000"/>
                  </a:schemeClr>
                </a:solidFill>
              </a:rPr>
              <a:t>These can be purchased from Amazon, Tesco and Vannin Office Point in Ramsey.</a:t>
            </a:r>
          </a:p>
        </p:txBody>
      </p:sp>
    </p:spTree>
    <p:extLst>
      <p:ext uri="{BB962C8B-B14F-4D97-AF65-F5344CB8AC3E}">
        <p14:creationId xmlns:p14="http://schemas.microsoft.com/office/powerpoint/2010/main" val="284628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a:t>The Papers</a:t>
            </a:r>
          </a:p>
        </p:txBody>
      </p:sp>
      <p:sp>
        <p:nvSpPr>
          <p:cNvPr id="3" name="Content Placeholder 2"/>
          <p:cNvSpPr>
            <a:spLocks noGrp="1"/>
          </p:cNvSpPr>
          <p:nvPr>
            <p:ph idx="1"/>
          </p:nvPr>
        </p:nvSpPr>
        <p:spPr>
          <a:xfrm>
            <a:off x="928839" y="1874517"/>
            <a:ext cx="10927539" cy="3465096"/>
          </a:xfrm>
        </p:spPr>
        <p:txBody>
          <a:bodyPr>
            <a:noAutofit/>
          </a:bodyPr>
          <a:lstStyle/>
          <a:p>
            <a:pPr marL="0" indent="0">
              <a:buNone/>
            </a:pPr>
            <a:r>
              <a:rPr lang="en-GB" sz="2800" dirty="0"/>
              <a:t>For all tiers there are 2 papers to sit.</a:t>
            </a:r>
          </a:p>
          <a:p>
            <a:pPr marL="0" indent="0">
              <a:buNone/>
            </a:pPr>
            <a:r>
              <a:rPr lang="en-GB" sz="2800" dirty="0"/>
              <a:t>Higher/Intermediate are each 1 hour and 45 minutes long.</a:t>
            </a:r>
          </a:p>
          <a:p>
            <a:pPr marL="0" indent="0">
              <a:buNone/>
            </a:pPr>
            <a:r>
              <a:rPr lang="en-GB" sz="2800" dirty="0"/>
              <a:t>Foundation are each 1 hour and 30 minutes long.</a:t>
            </a:r>
          </a:p>
          <a:p>
            <a:pPr marL="0" indent="0">
              <a:buNone/>
            </a:pPr>
            <a:r>
              <a:rPr lang="en-GB" sz="2800" dirty="0"/>
              <a:t>There is a non-calculator and a calculator paper.</a:t>
            </a:r>
          </a:p>
          <a:p>
            <a:pPr marL="0" indent="0">
              <a:buNone/>
            </a:pPr>
            <a:r>
              <a:rPr lang="en-GB" sz="2800" dirty="0"/>
              <a:t>Each paper is worth equal marks.</a:t>
            </a:r>
          </a:p>
          <a:p>
            <a:pPr marL="0" indent="0">
              <a:buNone/>
            </a:pPr>
            <a:r>
              <a:rPr lang="en-GB" sz="2800" dirty="0"/>
              <a:t>All papers have a formula page on the second page and one question will also have 2 marks awards for Quality of Written Communication (QWC).</a:t>
            </a:r>
          </a:p>
        </p:txBody>
      </p:sp>
    </p:spTree>
    <p:extLst>
      <p:ext uri="{BB962C8B-B14F-4D97-AF65-F5344CB8AC3E}">
        <p14:creationId xmlns:p14="http://schemas.microsoft.com/office/powerpoint/2010/main" val="204495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u="sng" dirty="0"/>
              <a:t>QWC</a:t>
            </a:r>
          </a:p>
        </p:txBody>
      </p:sp>
      <p:sp>
        <p:nvSpPr>
          <p:cNvPr id="3" name="Content Placeholder 2"/>
          <p:cNvSpPr>
            <a:spLocks noGrp="1"/>
          </p:cNvSpPr>
          <p:nvPr>
            <p:ph idx="1"/>
          </p:nvPr>
        </p:nvSpPr>
        <p:spPr>
          <a:xfrm>
            <a:off x="1116925" y="1804737"/>
            <a:ext cx="10178322" cy="3593591"/>
          </a:xfrm>
        </p:spPr>
        <p:txBody>
          <a:bodyPr>
            <a:normAutofit fontScale="92500" lnSpcReduction="20000"/>
          </a:bodyPr>
          <a:lstStyle/>
          <a:p>
            <a:pPr marL="0" indent="0">
              <a:buNone/>
            </a:pPr>
            <a:r>
              <a:rPr lang="en-GB" sz="2800" dirty="0"/>
              <a:t>There are 2 marks available in WJEC for Quality of Written Communication (QWC).</a:t>
            </a:r>
          </a:p>
          <a:p>
            <a:pPr marL="0" indent="0">
              <a:buNone/>
            </a:pPr>
            <a:endParaRPr lang="en-GB" sz="2800" dirty="0"/>
          </a:p>
          <a:p>
            <a:pPr marL="0" indent="0">
              <a:buNone/>
            </a:pPr>
            <a:r>
              <a:rPr lang="en-GB" sz="2800" dirty="0"/>
              <a:t>QWC marks are awarded for how the students have explained their answers. Examiners are not looking for paragraphs but they will be focusing on how they have presented the answers (logical manner, correct use of mathematical symbols, all workings shown) and how they have explained their steps (have they made it clear what they are doing, have they used correct punctuation and spellings)</a:t>
            </a:r>
          </a:p>
        </p:txBody>
      </p:sp>
    </p:spTree>
    <p:extLst>
      <p:ext uri="{BB962C8B-B14F-4D97-AF65-F5344CB8AC3E}">
        <p14:creationId xmlns:p14="http://schemas.microsoft.com/office/powerpoint/2010/main" val="793036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02B1-E8D4-4648-8793-E357B143866D}"/>
              </a:ext>
            </a:extLst>
          </p:cNvPr>
          <p:cNvSpPr txBox="1">
            <a:spLocks/>
          </p:cNvSpPr>
          <p:nvPr/>
        </p:nvSpPr>
        <p:spPr>
          <a:xfrm>
            <a:off x="1251678" y="382385"/>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r>
              <a:rPr lang="en-GB" u="sng" dirty="0"/>
              <a:t>Mock Exams</a:t>
            </a:r>
          </a:p>
        </p:txBody>
      </p:sp>
      <p:sp>
        <p:nvSpPr>
          <p:cNvPr id="3" name="Content Placeholder 2">
            <a:extLst>
              <a:ext uri="{FF2B5EF4-FFF2-40B4-BE49-F238E27FC236}">
                <a16:creationId xmlns:a16="http://schemas.microsoft.com/office/drawing/2014/main" id="{02E119CF-8D3D-41D5-8117-1B84B7DA9609}"/>
              </a:ext>
            </a:extLst>
          </p:cNvPr>
          <p:cNvSpPr txBox="1">
            <a:spLocks/>
          </p:cNvSpPr>
          <p:nvPr/>
        </p:nvSpPr>
        <p:spPr>
          <a:xfrm>
            <a:off x="1116924" y="1804737"/>
            <a:ext cx="10313075" cy="3593591"/>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sz="2800" dirty="0"/>
              <a:t>Pupils will sit a mock (non-calculator and calculator) in March of Year 10 to ensure they are sitting the correct tier.  This will not be a full paper but will only include content covered so far.</a:t>
            </a:r>
          </a:p>
          <a:p>
            <a:pPr marL="0" indent="0">
              <a:buFont typeface="Arial" panose="020B0604020202020204" pitchFamily="34" charset="0"/>
              <a:buNone/>
            </a:pPr>
            <a:endParaRPr lang="en-GB" sz="2800" dirty="0"/>
          </a:p>
          <a:p>
            <a:pPr marL="0" indent="0">
              <a:buFont typeface="Arial" panose="020B0604020202020204" pitchFamily="34" charset="0"/>
              <a:buNone/>
            </a:pPr>
            <a:r>
              <a:rPr lang="en-GB" sz="2800" dirty="0"/>
              <a:t>Pupils will also sit mocks in Maths in December and March of  Year 11. </a:t>
            </a:r>
          </a:p>
          <a:p>
            <a:pPr marL="0" indent="0">
              <a:buFont typeface="Arial" panose="020B0604020202020204" pitchFamily="34" charset="0"/>
              <a:buNone/>
            </a:pPr>
            <a:endParaRPr lang="en-GB" sz="2800" dirty="0"/>
          </a:p>
          <a:p>
            <a:pPr marL="0" indent="0">
              <a:buFont typeface="Arial" panose="020B0604020202020204" pitchFamily="34" charset="0"/>
              <a:buNone/>
            </a:pPr>
            <a:endParaRPr lang="en-GB" sz="2800" dirty="0"/>
          </a:p>
          <a:p>
            <a:pPr marL="0" indent="0">
              <a:buFont typeface="Arial" panose="020B0604020202020204" pitchFamily="34" charset="0"/>
              <a:buNone/>
            </a:pPr>
            <a:endParaRPr lang="en-GB" sz="2800" dirty="0"/>
          </a:p>
          <a:p>
            <a:pPr marL="0" indent="0">
              <a:buFont typeface="Arial" panose="020B0604020202020204" pitchFamily="34" charset="0"/>
              <a:buNone/>
            </a:pPr>
            <a:endParaRPr lang="en-GB" sz="2800" dirty="0"/>
          </a:p>
        </p:txBody>
      </p:sp>
    </p:spTree>
    <p:extLst>
      <p:ext uri="{BB962C8B-B14F-4D97-AF65-F5344CB8AC3E}">
        <p14:creationId xmlns:p14="http://schemas.microsoft.com/office/powerpoint/2010/main" val="383778331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90e659a-4506-4845-b2aa-e6ce6d30fec8}" enabled="1" method="Privileged" siteId="{0aff647e-10de-4eb1-90e9-d05789ef2c02}" removed="0"/>
</clbl:labelList>
</file>

<file path=docProps/app.xml><?xml version="1.0" encoding="utf-8"?>
<Properties xmlns="http://schemas.openxmlformats.org/officeDocument/2006/extended-properties" xmlns:vt="http://schemas.openxmlformats.org/officeDocument/2006/docPropsVTypes">
  <Template>TM10001106[[fn=Badge]]</Template>
  <TotalTime>12396</TotalTime>
  <Words>1149</Words>
  <Application>Microsoft Office PowerPoint</Application>
  <PresentationFormat>Widescreen</PresentationFormat>
  <Paragraphs>134</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Gill Sans MT</vt:lpstr>
      <vt:lpstr>Impact</vt:lpstr>
      <vt:lpstr>Stencil</vt:lpstr>
      <vt:lpstr>Badge</vt:lpstr>
      <vt:lpstr>What you need to know about GCSE Maths</vt:lpstr>
      <vt:lpstr>WJEC</vt:lpstr>
      <vt:lpstr>The Options </vt:lpstr>
      <vt:lpstr>The Tiers</vt:lpstr>
      <vt:lpstr>Equipment</vt:lpstr>
      <vt:lpstr>PowerPoint Presentation</vt:lpstr>
      <vt:lpstr>The Papers</vt:lpstr>
      <vt:lpstr>QWC</vt:lpstr>
      <vt:lpstr>PowerPoint Presentation</vt:lpstr>
      <vt:lpstr>PowerPoint Presentation</vt:lpstr>
      <vt:lpstr>Support</vt:lpstr>
      <vt:lpstr>Cambridge iGCSE English Language and Literature</vt:lpstr>
      <vt:lpstr>English Language </vt:lpstr>
      <vt:lpstr>English Literature </vt:lpstr>
      <vt:lpstr>PowerPoint Presentation</vt:lpstr>
      <vt:lpstr>PowerPoint Presentation</vt:lpstr>
      <vt:lpstr>REVISION Workbook</vt:lpstr>
      <vt:lpstr>PowerPoint Presentation</vt:lpstr>
      <vt:lpstr>Any questions?</vt:lpstr>
    </vt:vector>
  </TitlesOfParts>
  <Company>Isle of Man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 William</dc:creator>
  <cp:lastModifiedBy>Emma Nicholson</cp:lastModifiedBy>
  <cp:revision>48</cp:revision>
  <dcterms:created xsi:type="dcterms:W3CDTF">2019-01-06T14:58:26Z</dcterms:created>
  <dcterms:modified xsi:type="dcterms:W3CDTF">2023-09-14T17:56:31Z</dcterms:modified>
</cp:coreProperties>
</file>