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52" y="-1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Findlater" userId="cc778a22-d86e-4d9f-be1f-d88377df6606" providerId="ADAL" clId="{C43A7FC2-F434-4794-9396-A528E64CC87E}"/>
    <pc:docChg chg="undo custSel modSld">
      <pc:chgData name="Sarah Findlater" userId="cc778a22-d86e-4d9f-be1f-d88377df6606" providerId="ADAL" clId="{C43A7FC2-F434-4794-9396-A528E64CC87E}" dt="2021-09-08T19:17:47.179" v="291" actId="6549"/>
      <pc:docMkLst>
        <pc:docMk/>
      </pc:docMkLst>
      <pc:sldChg chg="modSp mod">
        <pc:chgData name="Sarah Findlater" userId="cc778a22-d86e-4d9f-be1f-d88377df6606" providerId="ADAL" clId="{C43A7FC2-F434-4794-9396-A528E64CC87E}" dt="2021-09-08T19:17:47.179" v="291" actId="6549"/>
        <pc:sldMkLst>
          <pc:docMk/>
          <pc:sldMk cId="3744598326" sldId="256"/>
        </pc:sldMkLst>
        <pc:graphicFrameChg chg="modGraphic">
          <ac:chgData name="Sarah Findlater" userId="cc778a22-d86e-4d9f-be1f-d88377df6606" providerId="ADAL" clId="{C43A7FC2-F434-4794-9396-A528E64CC87E}" dt="2021-09-08T19:17:47.179" v="291" actId="6549"/>
          <ac:graphicFrameMkLst>
            <pc:docMk/>
            <pc:sldMk cId="3744598326" sldId="256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7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9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6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6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8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2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33" y="0"/>
            <a:ext cx="774267" cy="8615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25957"/>
              </p:ext>
            </p:extLst>
          </p:nvPr>
        </p:nvGraphicFramePr>
        <p:xfrm>
          <a:off x="443348" y="757384"/>
          <a:ext cx="8303491" cy="5697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52">
                  <a:extLst>
                    <a:ext uri="{9D8B030D-6E8A-4147-A177-3AD203B41FA5}">
                      <a16:colId xmlns:a16="http://schemas.microsoft.com/office/drawing/2014/main" val="1021875075"/>
                    </a:ext>
                  </a:extLst>
                </a:gridCol>
                <a:gridCol w="1228436">
                  <a:extLst>
                    <a:ext uri="{9D8B030D-6E8A-4147-A177-3AD203B41FA5}">
                      <a16:colId xmlns:a16="http://schemas.microsoft.com/office/drawing/2014/main" val="3659399768"/>
                    </a:ext>
                  </a:extLst>
                </a:gridCol>
                <a:gridCol w="1302328">
                  <a:extLst>
                    <a:ext uri="{9D8B030D-6E8A-4147-A177-3AD203B41FA5}">
                      <a16:colId xmlns:a16="http://schemas.microsoft.com/office/drawing/2014/main" val="3455942614"/>
                    </a:ext>
                  </a:extLst>
                </a:gridCol>
                <a:gridCol w="1311563">
                  <a:extLst>
                    <a:ext uri="{9D8B030D-6E8A-4147-A177-3AD203B41FA5}">
                      <a16:colId xmlns:a16="http://schemas.microsoft.com/office/drawing/2014/main" val="3023542430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316167068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763268306"/>
                    </a:ext>
                  </a:extLst>
                </a:gridCol>
                <a:gridCol w="1311566">
                  <a:extLst>
                    <a:ext uri="{9D8B030D-6E8A-4147-A177-3AD203B41FA5}">
                      <a16:colId xmlns:a16="http://schemas.microsoft.com/office/drawing/2014/main" val="1549543629"/>
                    </a:ext>
                  </a:extLst>
                </a:gridCol>
              </a:tblGrid>
              <a:tr h="28579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Year</a:t>
                      </a:r>
                      <a:r>
                        <a:rPr lang="en-GB" sz="7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n-GB" sz="7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</a:t>
                      </a:r>
                      <a:r>
                        <a:rPr lang="en-GB" sz="7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1a</a:t>
                      </a:r>
                      <a:endParaRPr lang="en-GB" sz="7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 1b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 2a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 2b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 3a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  <a:latin typeface="+mn-lt"/>
                        </a:rPr>
                        <a:t>Term 3b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871459"/>
                  </a:ext>
                </a:extLst>
              </a:tr>
              <a:tr h="882598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Introducing yourself, your personality, age, brothers &amp; sisters, birthday, numbers, the alphabet, pets, El </a:t>
                      </a:r>
                      <a:r>
                        <a:rPr lang="en-GB" sz="7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los </a:t>
                      </a:r>
                      <a:r>
                        <a:rPr lang="en-GB" sz="7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muertos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the movie Coco., Fun facts about Spain &amp; Spanish speaking Latin America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  <a:p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Hobbies, weather, sports, Produce a weather map of Spain – make a weather forecast for the main cities in Spain.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subjects, school facilities, play time,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: School?/Youth Culture?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72227"/>
                  </a:ext>
                </a:extLst>
              </a:tr>
              <a:tr h="87631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Describing your family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Describing your hair and eye colour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Saying what other people look like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town or village, telling the time, Ordering food &amp; drink, the weekend, Presentation on a Spanish speaking city ( Viva Ex. 5 page 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French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Spanish/Latin American festivals/fiestas, Doing a project on a festival/fiesta of your choice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: Ferdinand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 fighting debate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924757"/>
                  </a:ext>
                </a:extLst>
              </a:tr>
              <a:tr h="39087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Recap Year 7/8 &amp; structures/grammar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keys checklist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Food, market/restaurant., Spanish Bake off Competition/Tapas, Healthy Living, body parts, Design your own work out (Joe Wicks in Spanish!)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Sports, Playing some popular Spanish sports 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La Pelota </a:t>
                      </a: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Vasca</a:t>
                      </a: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TV/Cinema/Music, Project on Famous Spanish Personality.</a:t>
                      </a:r>
                    </a:p>
                    <a:p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Spain and the Spanish-speaking world, Characteristics of Spain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Festivals and Celebrations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Spanish Traditions.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Holidays, Film: Spanglish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Ruben </a:t>
                      </a:r>
                      <a:r>
                        <a:rPr lang="en-GB" sz="7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7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mundo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862518"/>
                  </a:ext>
                </a:extLst>
              </a:tr>
              <a:tr h="57740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 Culture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Relationships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and Social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Lifestyle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and Fitness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Entertainment and 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Customs and Traditions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and Drink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Festivals and Celebrations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and Locality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areas of interest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and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wider world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and Regional features of France and French speaking countries.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Holidays</a:t>
                      </a:r>
                      <a:r>
                        <a:rPr lang="en-GB" sz="700" baseline="0" dirty="0">
                          <a:latin typeface="+mn-lt"/>
                        </a:rPr>
                        <a:t> &amp; Tourism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775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Sustainability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and Future Study and Employment</a:t>
                      </a: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Study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School/college life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School/college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Enterprise, employability and Future Plans.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 and personal qualities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Talking about post-16 study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 Plans</a:t>
                      </a: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Exam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368723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12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 a young person in Spanish-speaking Society, Family structures, traditional and modern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values, friendships / relationships</a:t>
                      </a:r>
                    </a:p>
                    <a:p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 a young person in Spanish-speaking Society, Youth trends, issues and personal Identity, Educational and employment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the Spanish-speaking world, Regional culture and heritage in Spain, Spanish-speaking countries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the </a:t>
                      </a:r>
                      <a:r>
                        <a:rPr lang="en-GB" sz="7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Spanish-speaking world, Literature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art, film and music </a:t>
                      </a:r>
                      <a:r>
                        <a:rPr lang="en-GB" sz="7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Spanish- </a:t>
                      </a:r>
                      <a:r>
                        <a:rPr lang="en-GB" sz="7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speaking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65283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latin typeface="+mn-lt"/>
                        </a:rPr>
                        <a:t>13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 and difference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Migration and integration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Cultural identity and marginalisation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 and difference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Cultural enrichment and celebrating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Discrimination and 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Two </a:t>
                      </a: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Spains</a:t>
                      </a: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1936 onwards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El </a:t>
                      </a: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franquismo</a:t>
                      </a: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origins, development and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Two </a:t>
                      </a:r>
                      <a:r>
                        <a:rPr lang="en-GB" sz="7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Spains</a:t>
                      </a: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1936 onwards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Post-Civil War Spain – historical and</a:t>
                      </a:r>
                    </a:p>
                    <a:p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repercussions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Exam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5357" y="246088"/>
            <a:ext cx="311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Spanish–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374459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0FF207B40CF4AB024FD18BB82D0C8" ma:contentTypeVersion="6" ma:contentTypeDescription="Create a new document." ma:contentTypeScope="" ma:versionID="5a8990845a7ea5b9f06ceb98fa812ac9">
  <xsd:schema xmlns:xsd="http://www.w3.org/2001/XMLSchema" xmlns:xs="http://www.w3.org/2001/XMLSchema" xmlns:p="http://schemas.microsoft.com/office/2006/metadata/properties" xmlns:ns2="dae8c184-01dd-447b-b0fe-ebdf2a03e79a" xmlns:ns3="df02ee00-e308-444a-b81f-851cae295c09" targetNamespace="http://schemas.microsoft.com/office/2006/metadata/properties" ma:root="true" ma:fieldsID="4226fa02917e803047a900baa2dcd71a" ns2:_="" ns3:_="">
    <xsd:import namespace="dae8c184-01dd-447b-b0fe-ebdf2a03e79a"/>
    <xsd:import namespace="df02ee00-e308-444a-b81f-851cae295c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8c184-01dd-447b-b0fe-ebdf2a03e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2ee00-e308-444a-b81f-851cae295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E74FF9-4947-4E5A-B390-78261A4C6F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29F2E-BDD5-4181-93EA-D74CEE94EBA0}">
  <ds:schemaRefs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dae8c184-01dd-447b-b0fe-ebdf2a03e79a"/>
    <ds:schemaRef ds:uri="df02ee00-e308-444a-b81f-851cae295c09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FB64C98-2F13-45CA-8EBE-AF1ED0DD8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8c184-01dd-447b-b0fe-ebdf2a03e79a"/>
    <ds:schemaRef ds:uri="df02ee00-e308-444a-b81f-851cae295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503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Isle of Man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Findlater, Sarah</dc:creator>
  <cp:lastModifiedBy>Sarah Findlater</cp:lastModifiedBy>
  <cp:revision>5</cp:revision>
  <dcterms:created xsi:type="dcterms:W3CDTF">2021-06-23T20:34:32Z</dcterms:created>
  <dcterms:modified xsi:type="dcterms:W3CDTF">2021-09-08T19:18:04Z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0x0101003040FF207B40CF4AB024FD18BB82D0C8</vt:lpwstr>
  </property>
</Properties>
</file>