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47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68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70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29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12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063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069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97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87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481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764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ECBBA-0485-450E-9228-AFEB07833503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22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733" y="0"/>
            <a:ext cx="774267" cy="86150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346572"/>
              </p:ext>
            </p:extLst>
          </p:nvPr>
        </p:nvGraphicFramePr>
        <p:xfrm>
          <a:off x="443348" y="757384"/>
          <a:ext cx="8303491" cy="48882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1052">
                  <a:extLst>
                    <a:ext uri="{9D8B030D-6E8A-4147-A177-3AD203B41FA5}">
                      <a16:colId xmlns:a16="http://schemas.microsoft.com/office/drawing/2014/main" val="1021875075"/>
                    </a:ext>
                  </a:extLst>
                </a:gridCol>
                <a:gridCol w="1228436">
                  <a:extLst>
                    <a:ext uri="{9D8B030D-6E8A-4147-A177-3AD203B41FA5}">
                      <a16:colId xmlns:a16="http://schemas.microsoft.com/office/drawing/2014/main" val="3659399768"/>
                    </a:ext>
                  </a:extLst>
                </a:gridCol>
                <a:gridCol w="1302328">
                  <a:extLst>
                    <a:ext uri="{9D8B030D-6E8A-4147-A177-3AD203B41FA5}">
                      <a16:colId xmlns:a16="http://schemas.microsoft.com/office/drawing/2014/main" val="3455942614"/>
                    </a:ext>
                  </a:extLst>
                </a:gridCol>
                <a:gridCol w="1311563">
                  <a:extLst>
                    <a:ext uri="{9D8B030D-6E8A-4147-A177-3AD203B41FA5}">
                      <a16:colId xmlns:a16="http://schemas.microsoft.com/office/drawing/2014/main" val="3023542430"/>
                    </a:ext>
                  </a:extLst>
                </a:gridCol>
                <a:gridCol w="1357746">
                  <a:extLst>
                    <a:ext uri="{9D8B030D-6E8A-4147-A177-3AD203B41FA5}">
                      <a16:colId xmlns:a16="http://schemas.microsoft.com/office/drawing/2014/main" val="3161670688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3763268306"/>
                    </a:ext>
                  </a:extLst>
                </a:gridCol>
                <a:gridCol w="1311566">
                  <a:extLst>
                    <a:ext uri="{9D8B030D-6E8A-4147-A177-3AD203B41FA5}">
                      <a16:colId xmlns:a16="http://schemas.microsoft.com/office/drawing/2014/main" val="1549543629"/>
                    </a:ext>
                  </a:extLst>
                </a:gridCol>
              </a:tblGrid>
              <a:tr h="28579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Year</a:t>
                      </a:r>
                      <a:r>
                        <a:rPr lang="en-GB" sz="12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Term</a:t>
                      </a:r>
                      <a:r>
                        <a:rPr lang="en-GB" sz="1200" b="1" baseline="0" dirty="0" smtClean="0">
                          <a:solidFill>
                            <a:schemeClr val="bg1"/>
                          </a:solidFill>
                        </a:rPr>
                        <a:t> 1a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Term 1b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Term 2a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Term 2b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Term 3a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Term 3b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871459"/>
                  </a:ext>
                </a:extLst>
              </a:tr>
              <a:tr h="78252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12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Introduction to Micro-Economics</a:t>
                      </a:r>
                    </a:p>
                    <a:p>
                      <a:endParaRPr lang="en-GB" sz="1000" dirty="0" smtClean="0"/>
                    </a:p>
                    <a:p>
                      <a:r>
                        <a:rPr lang="en-GB" sz="1000" dirty="0" smtClean="0"/>
                        <a:t>Demand</a:t>
                      </a:r>
                      <a:r>
                        <a:rPr lang="en-GB" sz="1000" baseline="0" dirty="0" smtClean="0"/>
                        <a:t> and Supply</a:t>
                      </a:r>
                    </a:p>
                    <a:p>
                      <a:endParaRPr lang="en-GB" sz="1000" baseline="0" dirty="0" smtClean="0"/>
                    </a:p>
                    <a:p>
                      <a:r>
                        <a:rPr lang="en-GB" sz="1000" baseline="0" dirty="0" smtClean="0"/>
                        <a:t>Market Forces</a:t>
                      </a:r>
                    </a:p>
                    <a:p>
                      <a:endParaRPr lang="en-GB" sz="1000" baseline="0" dirty="0" smtClean="0"/>
                    </a:p>
                    <a:p>
                      <a:r>
                        <a:rPr lang="en-GB" sz="1000" baseline="0" dirty="0" smtClean="0"/>
                        <a:t>Elasticities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Market Failures</a:t>
                      </a:r>
                    </a:p>
                    <a:p>
                      <a:endParaRPr lang="en-GB" sz="1000" dirty="0" smtClean="0"/>
                    </a:p>
                    <a:p>
                      <a:r>
                        <a:rPr lang="en-GB" sz="1000" dirty="0" smtClean="0"/>
                        <a:t>Externalities</a:t>
                      </a:r>
                    </a:p>
                    <a:p>
                      <a:endParaRPr lang="en-GB" sz="1000" dirty="0" smtClean="0"/>
                    </a:p>
                    <a:p>
                      <a:r>
                        <a:rPr lang="en-GB" sz="1000" dirty="0" smtClean="0"/>
                        <a:t>Merit</a:t>
                      </a:r>
                      <a:r>
                        <a:rPr lang="en-GB" sz="1000" baseline="0" dirty="0" smtClean="0"/>
                        <a:t> and Demerit Goods</a:t>
                      </a:r>
                    </a:p>
                    <a:p>
                      <a:endParaRPr lang="en-GB" sz="1000" baseline="0" dirty="0" smtClean="0"/>
                    </a:p>
                    <a:p>
                      <a:r>
                        <a:rPr lang="en-GB" sz="1000" baseline="0" dirty="0" smtClean="0"/>
                        <a:t>Government Intervention</a:t>
                      </a:r>
                    </a:p>
                    <a:p>
                      <a:endParaRPr lang="en-GB" sz="1000" baseline="0" dirty="0" smtClean="0"/>
                    </a:p>
                    <a:p>
                      <a:endParaRPr lang="en-GB" sz="1000" i="1" baseline="0" dirty="0" smtClean="0"/>
                    </a:p>
                    <a:p>
                      <a:endParaRPr lang="en-GB" sz="1000" i="1" baseline="0" dirty="0" smtClean="0"/>
                    </a:p>
                    <a:p>
                      <a:r>
                        <a:rPr lang="en-GB" sz="1000" i="1" baseline="0" dirty="0" smtClean="0"/>
                        <a:t>Introductory exams skills development</a:t>
                      </a:r>
                      <a:endParaRPr lang="en-GB" sz="1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Introduction to Macro-Economics</a:t>
                      </a:r>
                    </a:p>
                    <a:p>
                      <a:endParaRPr lang="en-GB" sz="1000" dirty="0" smtClean="0"/>
                    </a:p>
                    <a:p>
                      <a:r>
                        <a:rPr lang="en-GB" sz="1000" dirty="0" smtClean="0"/>
                        <a:t>Macro-Economic</a:t>
                      </a:r>
                      <a:r>
                        <a:rPr lang="en-GB" sz="1000" baseline="0" dirty="0" smtClean="0"/>
                        <a:t> Indicators</a:t>
                      </a:r>
                    </a:p>
                    <a:p>
                      <a:endParaRPr lang="en-GB" sz="1000" baseline="0" dirty="0" smtClean="0"/>
                    </a:p>
                    <a:p>
                      <a:r>
                        <a:rPr lang="en-GB" sz="1000" baseline="0" dirty="0" smtClean="0"/>
                        <a:t>AD/AS Analysis</a:t>
                      </a:r>
                    </a:p>
                    <a:p>
                      <a:endParaRPr lang="en-GB" sz="1000" baseline="0" dirty="0" smtClean="0"/>
                    </a:p>
                    <a:p>
                      <a:r>
                        <a:rPr lang="en-GB" sz="1000" baseline="0" dirty="0" smtClean="0"/>
                        <a:t>Government Policies</a:t>
                      </a:r>
                    </a:p>
                    <a:p>
                      <a:endParaRPr lang="en-GB" sz="10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1" baseline="0" dirty="0" smtClean="0"/>
                        <a:t>Exams skills development</a:t>
                      </a:r>
                      <a:endParaRPr lang="en-GB" sz="1000" i="1" dirty="0" smtClean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International Trade</a:t>
                      </a:r>
                    </a:p>
                    <a:p>
                      <a:endParaRPr lang="en-GB" sz="1000" dirty="0" smtClean="0"/>
                    </a:p>
                    <a:p>
                      <a:r>
                        <a:rPr lang="en-GB" sz="1000" dirty="0" smtClean="0"/>
                        <a:t>Exchange Rates</a:t>
                      </a:r>
                    </a:p>
                    <a:p>
                      <a:endParaRPr lang="en-GB" sz="1000" dirty="0" smtClean="0"/>
                    </a:p>
                    <a:p>
                      <a:r>
                        <a:rPr lang="en-GB" sz="1000" dirty="0" smtClean="0"/>
                        <a:t>Current</a:t>
                      </a:r>
                      <a:r>
                        <a:rPr lang="en-GB" sz="1000" baseline="0" dirty="0" smtClean="0"/>
                        <a:t> Account</a:t>
                      </a:r>
                    </a:p>
                    <a:p>
                      <a:endParaRPr lang="en-GB" sz="10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1" baseline="0" dirty="0" smtClean="0"/>
                        <a:t>Exams skills development</a:t>
                      </a:r>
                      <a:endParaRPr lang="en-GB" sz="1000" i="1" dirty="0" smtClean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Preparation for Year 12 Exams</a:t>
                      </a:r>
                    </a:p>
                    <a:p>
                      <a:endParaRPr lang="en-GB" sz="1000" dirty="0" smtClean="0"/>
                    </a:p>
                    <a:p>
                      <a:endParaRPr lang="en-GB" sz="1000" i="1" dirty="0" smtClean="0"/>
                    </a:p>
                    <a:p>
                      <a:endParaRPr lang="en-GB" sz="1000" i="1" dirty="0" smtClean="0"/>
                    </a:p>
                    <a:p>
                      <a:endParaRPr lang="en-GB" sz="1000" i="1" dirty="0" smtClean="0"/>
                    </a:p>
                    <a:p>
                      <a:endParaRPr lang="en-GB" sz="1000" i="1" dirty="0" smtClean="0"/>
                    </a:p>
                    <a:p>
                      <a:endParaRPr lang="en-GB" sz="1000" i="1" dirty="0" smtClean="0"/>
                    </a:p>
                    <a:p>
                      <a:endParaRPr lang="en-GB" sz="1000" i="1" dirty="0" smtClean="0"/>
                    </a:p>
                    <a:p>
                      <a:endParaRPr lang="en-GB" sz="1000" i="1" dirty="0" smtClean="0"/>
                    </a:p>
                    <a:p>
                      <a:endParaRPr lang="en-GB" sz="1000" i="1" dirty="0" smtClean="0"/>
                    </a:p>
                    <a:p>
                      <a:endParaRPr lang="en-GB" sz="1000" i="1" dirty="0" smtClean="0"/>
                    </a:p>
                    <a:p>
                      <a:r>
                        <a:rPr lang="en-GB" sz="1000" i="1" dirty="0" smtClean="0"/>
                        <a:t>Higher level exam skills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Introduction to Year</a:t>
                      </a:r>
                      <a:r>
                        <a:rPr lang="en-GB" sz="1000" baseline="0" dirty="0" smtClean="0"/>
                        <a:t> 13:  Advanced Micro-Economics</a:t>
                      </a:r>
                    </a:p>
                    <a:p>
                      <a:endParaRPr lang="en-GB" sz="1000" baseline="0" dirty="0" smtClean="0"/>
                    </a:p>
                    <a:p>
                      <a:r>
                        <a:rPr lang="en-GB" sz="1000" dirty="0" smtClean="0"/>
                        <a:t>Individual</a:t>
                      </a:r>
                      <a:r>
                        <a:rPr lang="en-GB" sz="1000" baseline="0" dirty="0" smtClean="0"/>
                        <a:t> Decision Making </a:t>
                      </a:r>
                    </a:p>
                    <a:p>
                      <a:endParaRPr lang="en-GB" sz="1000" baseline="0" dirty="0" smtClean="0"/>
                    </a:p>
                    <a:p>
                      <a:r>
                        <a:rPr lang="en-GB" sz="1000" baseline="0" dirty="0" smtClean="0"/>
                        <a:t>Behavioural Economics</a:t>
                      </a:r>
                    </a:p>
                    <a:p>
                      <a:endParaRPr lang="en-GB" sz="1000" baseline="0" dirty="0" smtClean="0"/>
                    </a:p>
                    <a:p>
                      <a:r>
                        <a:rPr lang="en-GB" sz="1000" baseline="0" dirty="0" smtClean="0"/>
                        <a:t>Theory of the Firm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965283"/>
                  </a:ext>
                </a:extLst>
              </a:tr>
              <a:tr h="78252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13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Market Structures</a:t>
                      </a:r>
                    </a:p>
                    <a:p>
                      <a:endParaRPr lang="en-GB" sz="1000" baseline="0" dirty="0" smtClean="0"/>
                    </a:p>
                    <a:p>
                      <a:r>
                        <a:rPr lang="en-GB" sz="1000" baseline="0" dirty="0" smtClean="0"/>
                        <a:t>Price Discrimination</a:t>
                      </a:r>
                    </a:p>
                    <a:p>
                      <a:endParaRPr lang="en-GB" sz="1000" baseline="0" dirty="0" smtClean="0"/>
                    </a:p>
                    <a:p>
                      <a:r>
                        <a:rPr lang="en-GB" sz="1000" baseline="0" dirty="0" smtClean="0"/>
                        <a:t>Government Policies</a:t>
                      </a:r>
                    </a:p>
                    <a:p>
                      <a:endParaRPr lang="en-GB" sz="1000" baseline="0" dirty="0" smtClean="0"/>
                    </a:p>
                    <a:p>
                      <a:endParaRPr lang="en-GB" sz="1000" i="1" baseline="0" dirty="0" smtClean="0"/>
                    </a:p>
                    <a:p>
                      <a:endParaRPr lang="en-GB" sz="1000" i="1" baseline="0" dirty="0" smtClean="0"/>
                    </a:p>
                    <a:p>
                      <a:endParaRPr lang="en-GB" sz="1000" i="1" baseline="0" dirty="0" smtClean="0"/>
                    </a:p>
                    <a:p>
                      <a:r>
                        <a:rPr lang="en-GB" sz="1000" i="1" baseline="0" dirty="0" smtClean="0"/>
                        <a:t>Introductory A level exam skills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Distribution</a:t>
                      </a:r>
                      <a:r>
                        <a:rPr lang="en-GB" sz="1000" baseline="0" dirty="0" smtClean="0"/>
                        <a:t> of Income</a:t>
                      </a:r>
                    </a:p>
                    <a:p>
                      <a:endParaRPr lang="en-GB" sz="1000" baseline="0" dirty="0" smtClean="0"/>
                    </a:p>
                    <a:p>
                      <a:r>
                        <a:rPr lang="en-GB" sz="1000" baseline="0" dirty="0" smtClean="0"/>
                        <a:t>Labour Markets</a:t>
                      </a:r>
                    </a:p>
                    <a:p>
                      <a:endParaRPr lang="en-GB" sz="1000" baseline="0" dirty="0" smtClean="0"/>
                    </a:p>
                    <a:p>
                      <a:r>
                        <a:rPr lang="en-GB" sz="1000" baseline="0" dirty="0" smtClean="0"/>
                        <a:t>Monopsony</a:t>
                      </a:r>
                    </a:p>
                    <a:p>
                      <a:endParaRPr lang="en-GB" sz="1000" baseline="0" dirty="0" smtClean="0"/>
                    </a:p>
                    <a:p>
                      <a:r>
                        <a:rPr lang="en-GB" sz="1000" baseline="0" dirty="0" smtClean="0"/>
                        <a:t>Government Policies</a:t>
                      </a:r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1" baseline="0" dirty="0" smtClean="0"/>
                        <a:t>Exams skills development</a:t>
                      </a:r>
                      <a:endParaRPr lang="en-GB" sz="1000" i="1" dirty="0" smtClean="0"/>
                    </a:p>
                    <a:p>
                      <a:endParaRPr lang="en-GB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Advanced Macro-Economics</a:t>
                      </a:r>
                    </a:p>
                    <a:p>
                      <a:endParaRPr lang="en-GB" sz="1000" dirty="0" smtClean="0"/>
                    </a:p>
                    <a:p>
                      <a:r>
                        <a:rPr lang="en-GB" sz="1000" dirty="0" smtClean="0"/>
                        <a:t>Philips Curve</a:t>
                      </a:r>
                    </a:p>
                    <a:p>
                      <a:endParaRPr lang="en-GB" sz="1000" dirty="0" smtClean="0"/>
                    </a:p>
                    <a:p>
                      <a:r>
                        <a:rPr lang="en-GB" sz="1000" dirty="0" smtClean="0"/>
                        <a:t>Role</a:t>
                      </a:r>
                      <a:r>
                        <a:rPr lang="en-GB" sz="1000" baseline="0" dirty="0" smtClean="0"/>
                        <a:t> of Financial Markets</a:t>
                      </a:r>
                    </a:p>
                    <a:p>
                      <a:endParaRPr lang="en-GB" sz="10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1" baseline="0" dirty="0" smtClean="0"/>
                        <a:t>Exams skills development</a:t>
                      </a:r>
                      <a:endParaRPr lang="en-GB" sz="1000" i="1" dirty="0" smtClean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International Trade</a:t>
                      </a:r>
                    </a:p>
                    <a:p>
                      <a:endParaRPr lang="en-GB" sz="1000" dirty="0" smtClean="0"/>
                    </a:p>
                    <a:p>
                      <a:r>
                        <a:rPr lang="en-GB" sz="1000" dirty="0" smtClean="0"/>
                        <a:t>FDI</a:t>
                      </a:r>
                    </a:p>
                    <a:p>
                      <a:endParaRPr lang="en-GB" sz="1000" dirty="0" smtClean="0"/>
                    </a:p>
                    <a:p>
                      <a:r>
                        <a:rPr lang="en-GB" sz="1000" dirty="0" smtClean="0"/>
                        <a:t>Globalisation</a:t>
                      </a:r>
                    </a:p>
                    <a:p>
                      <a:endParaRPr lang="en-GB" sz="1000" dirty="0" smtClean="0"/>
                    </a:p>
                    <a:p>
                      <a:r>
                        <a:rPr lang="en-GB" sz="1000" dirty="0" smtClean="0"/>
                        <a:t>Development Economics</a:t>
                      </a:r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1" dirty="0" smtClean="0"/>
                        <a:t>Higher level exam skills development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Preparation for A Level Exams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1" dirty="0" smtClean="0"/>
                        <a:t>Higher level exam skills development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17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85357" y="246088"/>
            <a:ext cx="3428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/>
              <a:t>Economics</a:t>
            </a:r>
            <a:r>
              <a:rPr lang="en-GB" b="1" u="sng" dirty="0" smtClean="0"/>
              <a:t> </a:t>
            </a:r>
            <a:r>
              <a:rPr lang="en-GB" b="1" u="sng" dirty="0" smtClean="0"/>
              <a:t>– Curriculum Overview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374459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40FF207B40CF4AB024FD18BB82D0C8" ma:contentTypeVersion="6" ma:contentTypeDescription="Create a new document." ma:contentTypeScope="" ma:versionID="5a8990845a7ea5b9f06ceb98fa812ac9">
  <xsd:schema xmlns:xsd="http://www.w3.org/2001/XMLSchema" xmlns:xs="http://www.w3.org/2001/XMLSchema" xmlns:p="http://schemas.microsoft.com/office/2006/metadata/properties" xmlns:ns2="dae8c184-01dd-447b-b0fe-ebdf2a03e79a" xmlns:ns3="df02ee00-e308-444a-b81f-851cae295c09" targetNamespace="http://schemas.microsoft.com/office/2006/metadata/properties" ma:root="true" ma:fieldsID="4226fa02917e803047a900baa2dcd71a" ns2:_="" ns3:_="">
    <xsd:import namespace="dae8c184-01dd-447b-b0fe-ebdf2a03e79a"/>
    <xsd:import namespace="df02ee00-e308-444a-b81f-851cae295c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e8c184-01dd-447b-b0fe-ebdf2a03e7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02ee00-e308-444a-b81f-851cae295c0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E29F2E-BDD5-4181-93EA-D74CEE94EBA0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dae8c184-01dd-447b-b0fe-ebdf2a03e79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3E74FF9-4947-4E5A-B390-78261A4C6F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A0AC92-5EA3-4CD9-A07E-5DCB9420EF4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143</Words>
  <Application>Microsoft Office PowerPoint</Application>
  <PresentationFormat>On-screen Show (4:3)</PresentationFormat>
  <Paragraphs>120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Isle of Man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Findlater, Sarah</dc:creator>
  <cp:lastModifiedBy>Hindle, Craig</cp:lastModifiedBy>
  <cp:revision>4</cp:revision>
  <dcterms:created xsi:type="dcterms:W3CDTF">2021-06-23T20:34:32Z</dcterms:created>
  <dcterms:modified xsi:type="dcterms:W3CDTF">2021-07-12T08:46:52Z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0x0101003040FF207B40CF4AB024FD18BB82D0C8</vt:lpwstr>
  </property>
</Properties>
</file>