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7" r:id="rId5"/>
    <p:sldId id="278" r:id="rId6"/>
    <p:sldId id="258" r:id="rId7"/>
    <p:sldId id="279" r:id="rId8"/>
    <p:sldId id="276" r:id="rId9"/>
    <p:sldId id="277" r:id="rId10"/>
    <p:sldId id="272" r:id="rId11"/>
    <p:sldId id="266" r:id="rId12"/>
    <p:sldId id="280" r:id="rId13"/>
    <p:sldId id="283" r:id="rId14"/>
    <p:sldId id="264" r:id="rId15"/>
    <p:sldId id="285" r:id="rId16"/>
    <p:sldId id="275" r:id="rId17"/>
    <p:sldId id="281" r:id="rId18"/>
    <p:sldId id="282" r:id="rId19"/>
    <p:sldId id="263" r:id="rId20"/>
    <p:sldId id="284" r:id="rId21"/>
    <p:sldId id="274"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8E814-1B77-4FBE-A6E4-9001507658B8}" v="3" dt="2025-07-03T11:31:59.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8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ia Taylor" userId="f04495c9-cd9a-4e21-9a54-30d23a38d271" providerId="ADAL" clId="{0428E814-1B77-4FBE-A6E4-9001507658B8}"/>
    <pc:docChg chg="custSel modSld">
      <pc:chgData name="Sonia Taylor" userId="f04495c9-cd9a-4e21-9a54-30d23a38d271" providerId="ADAL" clId="{0428E814-1B77-4FBE-A6E4-9001507658B8}" dt="2025-07-03T11:31:59.143" v="284"/>
      <pc:docMkLst>
        <pc:docMk/>
      </pc:docMkLst>
      <pc:sldChg chg="addSp modSp">
        <pc:chgData name="Sonia Taylor" userId="f04495c9-cd9a-4e21-9a54-30d23a38d271" providerId="ADAL" clId="{0428E814-1B77-4FBE-A6E4-9001507658B8}" dt="2025-07-03T11:31:59.143" v="284"/>
        <pc:sldMkLst>
          <pc:docMk/>
          <pc:sldMk cId="911962531" sldId="257"/>
        </pc:sldMkLst>
        <pc:picChg chg="add mod">
          <ac:chgData name="Sonia Taylor" userId="f04495c9-cd9a-4e21-9a54-30d23a38d271" providerId="ADAL" clId="{0428E814-1B77-4FBE-A6E4-9001507658B8}" dt="2025-07-03T11:31:59.143" v="284"/>
          <ac:picMkLst>
            <pc:docMk/>
            <pc:sldMk cId="911962531" sldId="257"/>
            <ac:picMk id="11" creationId="{A9E6D139-C268-A9A2-C2FC-D98553691C7E}"/>
          </ac:picMkLst>
        </pc:picChg>
      </pc:sldChg>
      <pc:sldChg chg="addSp modSp">
        <pc:chgData name="Sonia Taylor" userId="f04495c9-cd9a-4e21-9a54-30d23a38d271" providerId="ADAL" clId="{0428E814-1B77-4FBE-A6E4-9001507658B8}" dt="2025-07-03T11:31:59.143" v="284"/>
        <pc:sldMkLst>
          <pc:docMk/>
          <pc:sldMk cId="3049991019" sldId="258"/>
        </pc:sldMkLst>
        <pc:picChg chg="add mod">
          <ac:chgData name="Sonia Taylor" userId="f04495c9-cd9a-4e21-9a54-30d23a38d271" providerId="ADAL" clId="{0428E814-1B77-4FBE-A6E4-9001507658B8}" dt="2025-07-03T11:31:59.143" v="284"/>
          <ac:picMkLst>
            <pc:docMk/>
            <pc:sldMk cId="3049991019" sldId="258"/>
            <ac:picMk id="9" creationId="{619836E0-22B2-CE1B-4DDC-BFAF1D0AA809}"/>
          </ac:picMkLst>
        </pc:picChg>
      </pc:sldChg>
      <pc:sldChg chg="addSp modSp">
        <pc:chgData name="Sonia Taylor" userId="f04495c9-cd9a-4e21-9a54-30d23a38d271" providerId="ADAL" clId="{0428E814-1B77-4FBE-A6E4-9001507658B8}" dt="2025-07-03T11:31:59.143" v="284"/>
        <pc:sldMkLst>
          <pc:docMk/>
          <pc:sldMk cId="310536179" sldId="263"/>
        </pc:sldMkLst>
        <pc:picChg chg="add mod">
          <ac:chgData name="Sonia Taylor" userId="f04495c9-cd9a-4e21-9a54-30d23a38d271" providerId="ADAL" clId="{0428E814-1B77-4FBE-A6E4-9001507658B8}" dt="2025-07-03T11:31:59.143" v="284"/>
          <ac:picMkLst>
            <pc:docMk/>
            <pc:sldMk cId="310536179" sldId="263"/>
            <ac:picMk id="8" creationId="{A960FE42-6EC7-50D8-2341-DC61C5878B04}"/>
          </ac:picMkLst>
        </pc:picChg>
      </pc:sldChg>
      <pc:sldChg chg="addSp modSp">
        <pc:chgData name="Sonia Taylor" userId="f04495c9-cd9a-4e21-9a54-30d23a38d271" providerId="ADAL" clId="{0428E814-1B77-4FBE-A6E4-9001507658B8}" dt="2025-07-03T11:31:59.143" v="284"/>
        <pc:sldMkLst>
          <pc:docMk/>
          <pc:sldMk cId="1202074895" sldId="264"/>
        </pc:sldMkLst>
        <pc:picChg chg="add mod">
          <ac:chgData name="Sonia Taylor" userId="f04495c9-cd9a-4e21-9a54-30d23a38d271" providerId="ADAL" clId="{0428E814-1B77-4FBE-A6E4-9001507658B8}" dt="2025-07-03T11:31:59.143" v="284"/>
          <ac:picMkLst>
            <pc:docMk/>
            <pc:sldMk cId="1202074895" sldId="264"/>
            <ac:picMk id="8" creationId="{EED89925-B707-2A59-3D90-F40C1ADA5A5C}"/>
          </ac:picMkLst>
        </pc:picChg>
      </pc:sldChg>
      <pc:sldChg chg="addSp modSp">
        <pc:chgData name="Sonia Taylor" userId="f04495c9-cd9a-4e21-9a54-30d23a38d271" providerId="ADAL" clId="{0428E814-1B77-4FBE-A6E4-9001507658B8}" dt="2025-07-03T11:31:59.143" v="284"/>
        <pc:sldMkLst>
          <pc:docMk/>
          <pc:sldMk cId="1285424" sldId="266"/>
        </pc:sldMkLst>
        <pc:picChg chg="add mod">
          <ac:chgData name="Sonia Taylor" userId="f04495c9-cd9a-4e21-9a54-30d23a38d271" providerId="ADAL" clId="{0428E814-1B77-4FBE-A6E4-9001507658B8}" dt="2025-07-03T11:31:59.143" v="284"/>
          <ac:picMkLst>
            <pc:docMk/>
            <pc:sldMk cId="1285424" sldId="266"/>
            <ac:picMk id="8" creationId="{3FF64B00-06BB-C3E0-D3B5-932CBDE057AC}"/>
          </ac:picMkLst>
        </pc:picChg>
      </pc:sldChg>
      <pc:sldChg chg="addSp modSp mod">
        <pc:chgData name="Sonia Taylor" userId="f04495c9-cd9a-4e21-9a54-30d23a38d271" providerId="ADAL" clId="{0428E814-1B77-4FBE-A6E4-9001507658B8}" dt="2025-07-03T11:31:59.143" v="284"/>
        <pc:sldMkLst>
          <pc:docMk/>
          <pc:sldMk cId="161911188" sldId="271"/>
        </pc:sldMkLst>
        <pc:spChg chg="add mod">
          <ac:chgData name="Sonia Taylor" userId="f04495c9-cd9a-4e21-9a54-30d23a38d271" providerId="ADAL" clId="{0428E814-1B77-4FBE-A6E4-9001507658B8}" dt="2025-07-02T10:44:57.475" v="261" actId="20577"/>
          <ac:spMkLst>
            <pc:docMk/>
            <pc:sldMk cId="161911188" sldId="271"/>
            <ac:spMk id="2" creationId="{39A9B698-FF1C-0271-A7D2-097A5507BC12}"/>
          </ac:spMkLst>
        </pc:spChg>
        <pc:picChg chg="add mod">
          <ac:chgData name="Sonia Taylor" userId="f04495c9-cd9a-4e21-9a54-30d23a38d271" providerId="ADAL" clId="{0428E814-1B77-4FBE-A6E4-9001507658B8}" dt="2025-07-03T11:31:59.143" v="284"/>
          <ac:picMkLst>
            <pc:docMk/>
            <pc:sldMk cId="161911188" sldId="271"/>
            <ac:picMk id="6" creationId="{ACCE41C6-C52B-096B-16C6-604B85E89D20}"/>
          </ac:picMkLst>
        </pc:picChg>
      </pc:sldChg>
      <pc:sldChg chg="addSp modSp">
        <pc:chgData name="Sonia Taylor" userId="f04495c9-cd9a-4e21-9a54-30d23a38d271" providerId="ADAL" clId="{0428E814-1B77-4FBE-A6E4-9001507658B8}" dt="2025-07-03T11:31:59.143" v="284"/>
        <pc:sldMkLst>
          <pc:docMk/>
          <pc:sldMk cId="3695965917" sldId="272"/>
        </pc:sldMkLst>
        <pc:picChg chg="add mod">
          <ac:chgData name="Sonia Taylor" userId="f04495c9-cd9a-4e21-9a54-30d23a38d271" providerId="ADAL" clId="{0428E814-1B77-4FBE-A6E4-9001507658B8}" dt="2025-07-03T11:31:59.143" v="284"/>
          <ac:picMkLst>
            <pc:docMk/>
            <pc:sldMk cId="3695965917" sldId="272"/>
            <ac:picMk id="8" creationId="{5930A219-5269-60ED-C5E9-A5A5F8CFE2F9}"/>
          </ac:picMkLst>
        </pc:picChg>
      </pc:sldChg>
      <pc:sldChg chg="addSp modSp">
        <pc:chgData name="Sonia Taylor" userId="f04495c9-cd9a-4e21-9a54-30d23a38d271" providerId="ADAL" clId="{0428E814-1B77-4FBE-A6E4-9001507658B8}" dt="2025-07-03T11:31:59.143" v="284"/>
        <pc:sldMkLst>
          <pc:docMk/>
          <pc:sldMk cId="2936873010" sldId="274"/>
        </pc:sldMkLst>
        <pc:picChg chg="add mod">
          <ac:chgData name="Sonia Taylor" userId="f04495c9-cd9a-4e21-9a54-30d23a38d271" providerId="ADAL" clId="{0428E814-1B77-4FBE-A6E4-9001507658B8}" dt="2025-07-03T11:31:59.143" v="284"/>
          <ac:picMkLst>
            <pc:docMk/>
            <pc:sldMk cId="2936873010" sldId="274"/>
            <ac:picMk id="6" creationId="{53D350D1-5D7F-9805-4A9B-6EF622C4CD86}"/>
          </ac:picMkLst>
        </pc:picChg>
      </pc:sldChg>
      <pc:sldChg chg="addSp modSp">
        <pc:chgData name="Sonia Taylor" userId="f04495c9-cd9a-4e21-9a54-30d23a38d271" providerId="ADAL" clId="{0428E814-1B77-4FBE-A6E4-9001507658B8}" dt="2025-07-03T11:31:59.143" v="284"/>
        <pc:sldMkLst>
          <pc:docMk/>
          <pc:sldMk cId="4188329689" sldId="275"/>
        </pc:sldMkLst>
        <pc:picChg chg="add mod">
          <ac:chgData name="Sonia Taylor" userId="f04495c9-cd9a-4e21-9a54-30d23a38d271" providerId="ADAL" clId="{0428E814-1B77-4FBE-A6E4-9001507658B8}" dt="2025-07-03T11:31:59.143" v="284"/>
          <ac:picMkLst>
            <pc:docMk/>
            <pc:sldMk cId="4188329689" sldId="275"/>
            <ac:picMk id="5" creationId="{01041E78-49DF-AC65-7231-30EF7652CE94}"/>
          </ac:picMkLst>
        </pc:picChg>
      </pc:sldChg>
      <pc:sldChg chg="addSp modSp">
        <pc:chgData name="Sonia Taylor" userId="f04495c9-cd9a-4e21-9a54-30d23a38d271" providerId="ADAL" clId="{0428E814-1B77-4FBE-A6E4-9001507658B8}" dt="2025-07-03T11:31:59.143" v="284"/>
        <pc:sldMkLst>
          <pc:docMk/>
          <pc:sldMk cId="4080436861" sldId="276"/>
        </pc:sldMkLst>
        <pc:picChg chg="add mod">
          <ac:chgData name="Sonia Taylor" userId="f04495c9-cd9a-4e21-9a54-30d23a38d271" providerId="ADAL" clId="{0428E814-1B77-4FBE-A6E4-9001507658B8}" dt="2025-07-03T11:31:59.143" v="284"/>
          <ac:picMkLst>
            <pc:docMk/>
            <pc:sldMk cId="4080436861" sldId="276"/>
            <ac:picMk id="14" creationId="{DB0A39A3-DCE8-2DB9-9C9B-80F73CEDFEBE}"/>
          </ac:picMkLst>
        </pc:picChg>
      </pc:sldChg>
      <pc:sldChg chg="addSp modSp">
        <pc:chgData name="Sonia Taylor" userId="f04495c9-cd9a-4e21-9a54-30d23a38d271" providerId="ADAL" clId="{0428E814-1B77-4FBE-A6E4-9001507658B8}" dt="2025-07-03T11:31:59.143" v="284"/>
        <pc:sldMkLst>
          <pc:docMk/>
          <pc:sldMk cId="161191720" sldId="277"/>
        </pc:sldMkLst>
        <pc:picChg chg="add mod">
          <ac:chgData name="Sonia Taylor" userId="f04495c9-cd9a-4e21-9a54-30d23a38d271" providerId="ADAL" clId="{0428E814-1B77-4FBE-A6E4-9001507658B8}" dt="2025-07-03T11:31:59.143" v="284"/>
          <ac:picMkLst>
            <pc:docMk/>
            <pc:sldMk cId="161191720" sldId="277"/>
            <ac:picMk id="20" creationId="{177326A0-CF74-8E56-BFB9-7CF18237F150}"/>
          </ac:picMkLst>
        </pc:picChg>
      </pc:sldChg>
      <pc:sldChg chg="addSp modSp">
        <pc:chgData name="Sonia Taylor" userId="f04495c9-cd9a-4e21-9a54-30d23a38d271" providerId="ADAL" clId="{0428E814-1B77-4FBE-A6E4-9001507658B8}" dt="2025-07-03T11:31:59.143" v="284"/>
        <pc:sldMkLst>
          <pc:docMk/>
          <pc:sldMk cId="3740670284" sldId="278"/>
        </pc:sldMkLst>
        <pc:picChg chg="add mod">
          <ac:chgData name="Sonia Taylor" userId="f04495c9-cd9a-4e21-9a54-30d23a38d271" providerId="ADAL" clId="{0428E814-1B77-4FBE-A6E4-9001507658B8}" dt="2025-07-03T11:31:59.143" v="284"/>
          <ac:picMkLst>
            <pc:docMk/>
            <pc:sldMk cId="3740670284" sldId="278"/>
            <ac:picMk id="8" creationId="{5DAC7FE2-C3DD-F1B6-0DCF-FE3D1E1ADD58}"/>
          </ac:picMkLst>
        </pc:picChg>
      </pc:sldChg>
      <pc:sldChg chg="addSp modSp">
        <pc:chgData name="Sonia Taylor" userId="f04495c9-cd9a-4e21-9a54-30d23a38d271" providerId="ADAL" clId="{0428E814-1B77-4FBE-A6E4-9001507658B8}" dt="2025-07-03T11:31:59.143" v="284"/>
        <pc:sldMkLst>
          <pc:docMk/>
          <pc:sldMk cId="2939600797" sldId="279"/>
        </pc:sldMkLst>
        <pc:picChg chg="add mod">
          <ac:chgData name="Sonia Taylor" userId="f04495c9-cd9a-4e21-9a54-30d23a38d271" providerId="ADAL" clId="{0428E814-1B77-4FBE-A6E4-9001507658B8}" dt="2025-07-03T11:31:59.143" v="284"/>
          <ac:picMkLst>
            <pc:docMk/>
            <pc:sldMk cId="2939600797" sldId="279"/>
            <ac:picMk id="8" creationId="{CC617961-DBAF-ED93-F5C6-0E3523755DF1}"/>
          </ac:picMkLst>
        </pc:picChg>
      </pc:sldChg>
      <pc:sldChg chg="addSp modSp mod">
        <pc:chgData name="Sonia Taylor" userId="f04495c9-cd9a-4e21-9a54-30d23a38d271" providerId="ADAL" clId="{0428E814-1B77-4FBE-A6E4-9001507658B8}" dt="2025-07-03T11:31:59.143" v="284"/>
        <pc:sldMkLst>
          <pc:docMk/>
          <pc:sldMk cId="2717491683" sldId="280"/>
        </pc:sldMkLst>
        <pc:spChg chg="mod">
          <ac:chgData name="Sonia Taylor" userId="f04495c9-cd9a-4e21-9a54-30d23a38d271" providerId="ADAL" clId="{0428E814-1B77-4FBE-A6E4-9001507658B8}" dt="2025-07-02T10:47:39.807" v="283" actId="20577"/>
          <ac:spMkLst>
            <pc:docMk/>
            <pc:sldMk cId="2717491683" sldId="280"/>
            <ac:spMk id="6" creationId="{1E7DFF24-81B9-9452-7EE1-968AA2678B53}"/>
          </ac:spMkLst>
        </pc:spChg>
        <pc:picChg chg="add mod">
          <ac:chgData name="Sonia Taylor" userId="f04495c9-cd9a-4e21-9a54-30d23a38d271" providerId="ADAL" clId="{0428E814-1B77-4FBE-A6E4-9001507658B8}" dt="2025-07-03T11:31:59.143" v="284"/>
          <ac:picMkLst>
            <pc:docMk/>
            <pc:sldMk cId="2717491683" sldId="280"/>
            <ac:picMk id="8" creationId="{FB2C59D2-0769-E775-BA96-3C10167F0AB9}"/>
          </ac:picMkLst>
        </pc:picChg>
      </pc:sldChg>
      <pc:sldChg chg="addSp modSp">
        <pc:chgData name="Sonia Taylor" userId="f04495c9-cd9a-4e21-9a54-30d23a38d271" providerId="ADAL" clId="{0428E814-1B77-4FBE-A6E4-9001507658B8}" dt="2025-07-03T11:31:59.143" v="284"/>
        <pc:sldMkLst>
          <pc:docMk/>
          <pc:sldMk cId="758371073" sldId="281"/>
        </pc:sldMkLst>
        <pc:picChg chg="add mod">
          <ac:chgData name="Sonia Taylor" userId="f04495c9-cd9a-4e21-9a54-30d23a38d271" providerId="ADAL" clId="{0428E814-1B77-4FBE-A6E4-9001507658B8}" dt="2025-07-03T11:31:59.143" v="284"/>
          <ac:picMkLst>
            <pc:docMk/>
            <pc:sldMk cId="758371073" sldId="281"/>
            <ac:picMk id="8" creationId="{5311CD43-F649-D51A-1397-1774697BAF12}"/>
          </ac:picMkLst>
        </pc:picChg>
      </pc:sldChg>
      <pc:sldChg chg="addSp modSp">
        <pc:chgData name="Sonia Taylor" userId="f04495c9-cd9a-4e21-9a54-30d23a38d271" providerId="ADAL" clId="{0428E814-1B77-4FBE-A6E4-9001507658B8}" dt="2025-07-03T11:31:59.143" v="284"/>
        <pc:sldMkLst>
          <pc:docMk/>
          <pc:sldMk cId="2369582791" sldId="282"/>
        </pc:sldMkLst>
        <pc:picChg chg="add mod">
          <ac:chgData name="Sonia Taylor" userId="f04495c9-cd9a-4e21-9a54-30d23a38d271" providerId="ADAL" clId="{0428E814-1B77-4FBE-A6E4-9001507658B8}" dt="2025-07-03T11:31:59.143" v="284"/>
          <ac:picMkLst>
            <pc:docMk/>
            <pc:sldMk cId="2369582791" sldId="282"/>
            <ac:picMk id="8" creationId="{F11CEB84-D0B0-EA7A-054D-1141A8208382}"/>
          </ac:picMkLst>
        </pc:picChg>
      </pc:sldChg>
      <pc:sldChg chg="addSp modSp">
        <pc:chgData name="Sonia Taylor" userId="f04495c9-cd9a-4e21-9a54-30d23a38d271" providerId="ADAL" clId="{0428E814-1B77-4FBE-A6E4-9001507658B8}" dt="2025-07-03T11:31:59.143" v="284"/>
        <pc:sldMkLst>
          <pc:docMk/>
          <pc:sldMk cId="3950004779" sldId="283"/>
        </pc:sldMkLst>
        <pc:picChg chg="add mod">
          <ac:chgData name="Sonia Taylor" userId="f04495c9-cd9a-4e21-9a54-30d23a38d271" providerId="ADAL" clId="{0428E814-1B77-4FBE-A6E4-9001507658B8}" dt="2025-07-03T11:31:59.143" v="284"/>
          <ac:picMkLst>
            <pc:docMk/>
            <pc:sldMk cId="3950004779" sldId="283"/>
            <ac:picMk id="8" creationId="{26F5D367-54C8-582F-345F-310918E06268}"/>
          </ac:picMkLst>
        </pc:picChg>
      </pc:sldChg>
      <pc:sldChg chg="addSp modSp">
        <pc:chgData name="Sonia Taylor" userId="f04495c9-cd9a-4e21-9a54-30d23a38d271" providerId="ADAL" clId="{0428E814-1B77-4FBE-A6E4-9001507658B8}" dt="2025-07-03T11:31:59.143" v="284"/>
        <pc:sldMkLst>
          <pc:docMk/>
          <pc:sldMk cId="2271152904" sldId="284"/>
        </pc:sldMkLst>
        <pc:picChg chg="add mod">
          <ac:chgData name="Sonia Taylor" userId="f04495c9-cd9a-4e21-9a54-30d23a38d271" providerId="ADAL" clId="{0428E814-1B77-4FBE-A6E4-9001507658B8}" dt="2025-07-03T11:31:59.143" v="284"/>
          <ac:picMkLst>
            <pc:docMk/>
            <pc:sldMk cId="2271152904" sldId="284"/>
            <ac:picMk id="9" creationId="{D3A9B433-BFF0-5716-1C7D-EDD1F7887AC4}"/>
          </ac:picMkLst>
        </pc:picChg>
      </pc:sldChg>
      <pc:sldChg chg="addSp modSp">
        <pc:chgData name="Sonia Taylor" userId="f04495c9-cd9a-4e21-9a54-30d23a38d271" providerId="ADAL" clId="{0428E814-1B77-4FBE-A6E4-9001507658B8}" dt="2025-07-03T11:31:59.143" v="284"/>
        <pc:sldMkLst>
          <pc:docMk/>
          <pc:sldMk cId="3690016348" sldId="285"/>
        </pc:sldMkLst>
        <pc:picChg chg="add mod">
          <ac:chgData name="Sonia Taylor" userId="f04495c9-cd9a-4e21-9a54-30d23a38d271" providerId="ADAL" clId="{0428E814-1B77-4FBE-A6E4-9001507658B8}" dt="2025-07-03T11:31:59.143" v="284"/>
          <ac:picMkLst>
            <pc:docMk/>
            <pc:sldMk cId="3690016348" sldId="285"/>
            <ac:picMk id="4" creationId="{1A319D27-13EC-1DB1-E868-CF7F90F297DD}"/>
          </ac:picMkLst>
        </pc:picChg>
        <pc:picChg chg="mod">
          <ac:chgData name="Sonia Taylor" userId="f04495c9-cd9a-4e21-9a54-30d23a38d271" providerId="ADAL" clId="{0428E814-1B77-4FBE-A6E4-9001507658B8}" dt="2025-07-02T09:08:00.542" v="0" actId="1076"/>
          <ac:picMkLst>
            <pc:docMk/>
            <pc:sldMk cId="3690016348" sldId="285"/>
            <ac:picMk id="1026" creationId="{4BBB044F-4950-F3E3-372F-924F9A6B2E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27601-BA0A-4C5C-9609-8A2BA66B86F7}" type="datetimeFigureOut">
              <a:rPr lang="en-GB" smtClean="0"/>
              <a:t>02/07/2025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92634-1315-42A6-95D1-233974F50FB0}" type="slidenum">
              <a:rPr lang="en-GB" smtClean="0"/>
              <a:t>‹#›</a:t>
            </a:fld>
            <a:endParaRPr lang="en-GB"/>
          </a:p>
        </p:txBody>
      </p:sp>
    </p:spTree>
    <p:extLst>
      <p:ext uri="{BB962C8B-B14F-4D97-AF65-F5344CB8AC3E}">
        <p14:creationId xmlns:p14="http://schemas.microsoft.com/office/powerpoint/2010/main" val="104723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GB" b="1" dirty="0"/>
              <a:t>Look at page 10 in the KOLB booklet and draw your kite shape from page 3 onto chart to see what your basic strengths are.</a:t>
            </a:r>
          </a:p>
          <a:p>
            <a:pPr eaLnBrk="1" fontAlgn="auto" hangingPunct="1">
              <a:spcBef>
                <a:spcPts val="0"/>
              </a:spcBef>
              <a:spcAft>
                <a:spcPts val="0"/>
              </a:spcAft>
              <a:defRPr/>
            </a:pPr>
            <a:r>
              <a:rPr lang="en-GB" b="1" dirty="0"/>
              <a:t>Make a note of strengths and areas for development. Suggest further reading </a:t>
            </a:r>
            <a:r>
              <a:rPr lang="en-GB" b="1" dirty="0" err="1"/>
              <a:t>pgs</a:t>
            </a:r>
            <a:r>
              <a:rPr lang="en-GB" b="1" dirty="0"/>
              <a:t> 11 – 15</a:t>
            </a:r>
          </a:p>
          <a:p>
            <a:pPr eaLnBrk="1" fontAlgn="auto" hangingPunct="1">
              <a:spcBef>
                <a:spcPts val="0"/>
              </a:spcBef>
              <a:spcAft>
                <a:spcPts val="0"/>
              </a:spcAft>
              <a:defRPr/>
            </a:pPr>
            <a:endParaRPr lang="en-GB" b="1" dirty="0"/>
          </a:p>
          <a:p>
            <a:pPr eaLnBrk="1" fontAlgn="auto" hangingPunct="1">
              <a:spcBef>
                <a:spcPts val="0"/>
              </a:spcBef>
              <a:spcAft>
                <a:spcPts val="0"/>
              </a:spcAft>
              <a:defRPr/>
            </a:pPr>
            <a:r>
              <a:rPr lang="en-US" dirty="0"/>
              <a:t>When you have read pages 1 and 2 try to complete the grid on page 3. We may begin a learning process in any of the four phases of the learning cycle and a well-rounded learning  process would cycle through all four phases. However, individuals may sometimes skip a phase in the cycle  or focus primarily on just one. Kolb’s theory tells us that to </a:t>
            </a:r>
            <a:r>
              <a:rPr lang="en-US" dirty="0" err="1"/>
              <a:t>optimise</a:t>
            </a:r>
            <a:r>
              <a:rPr lang="en-US" dirty="0"/>
              <a:t> learning we should </a:t>
            </a:r>
            <a:r>
              <a:rPr lang="en-US" dirty="0" err="1"/>
              <a:t>recognise</a:t>
            </a:r>
            <a:r>
              <a:rPr lang="en-US" dirty="0"/>
              <a:t> where this  happens and develop ways of strengthening learning skills that are outside of our own preferences. Kolb explains that people have different preferences in the way they approach learning based on two pairs  of variables – how they approach a task and how they think or feel about it. The combination of these leads  to four distinct preferences or learning styles.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Principles of adult learning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Diverging</a:t>
            </a:r>
            <a:r>
              <a:rPr lang="en-US" dirty="0"/>
              <a:t> (feeling and watching – CE/RO): These people are able to look at things from different perspectives. They are sensitive. They prefer to watch rather than do, tending to gather information and use imagination to solve problems. They are best at viewing concrete situations from several different viewpoints. Kolb called this style diverging because these people perform better in situations that require ideas-generation, for example, brainstorming. People with a diverging learning style have broad cultural interests and like to gather information. They are interested in people, tend to be imaginative and emotional, and tend to be strong in the arts. People with the diverging style prefer to work in groups, to listen with an open mind and to receive personal feedback.</a:t>
            </a:r>
          </a:p>
          <a:p>
            <a:pPr eaLnBrk="1" fontAlgn="auto" hangingPunct="1">
              <a:spcBef>
                <a:spcPts val="0"/>
              </a:spcBef>
              <a:spcAft>
                <a:spcPts val="0"/>
              </a:spcAft>
              <a:defRPr/>
            </a:pPr>
            <a:r>
              <a:rPr lang="en-US" b="1" dirty="0"/>
              <a:t>Assimilating</a:t>
            </a:r>
            <a:r>
              <a:rPr lang="en-US" dirty="0"/>
              <a:t> (watching and thinking – AC/RO): The assimilating learning preference is for a concise, logical  approach. Ideas and concepts are more important than people. These people require good clear explanation rather than practical opportunity. They excel at understanding wide-ranging information and </a:t>
            </a:r>
            <a:r>
              <a:rPr lang="en-US" dirty="0" err="1"/>
              <a:t>organising</a:t>
            </a:r>
            <a:r>
              <a:rPr lang="en-US" dirty="0"/>
              <a:t> it in a clear logical format. People with an assimilating learning style are less focused on people and more interested  in ideas and abstract concepts. People with this style are more attracted to logically sound theories than approaches based on practical value. This learning style is important for effectiveness in information and science careers.  In formal learning situations, people with this style prefer readings, lectures, exploring analytical models and  having time to think things through. </a:t>
            </a:r>
          </a:p>
          <a:p>
            <a:pPr eaLnBrk="1" fontAlgn="auto" hangingPunct="1">
              <a:spcBef>
                <a:spcPts val="0"/>
              </a:spcBef>
              <a:spcAft>
                <a:spcPts val="0"/>
              </a:spcAft>
              <a:defRPr/>
            </a:pPr>
            <a:r>
              <a:rPr lang="en-US" b="1" dirty="0"/>
              <a:t>Converging</a:t>
            </a:r>
            <a:r>
              <a:rPr lang="en-US" dirty="0"/>
              <a:t> (doing and thinking – AC/AE): People with a converging learning style can solve problems and  will use their learning to find solutions to practical issues. They prefer technical tasks, and are less concerned  with people and interpersonal aspects. People with a converging learning style are good at finding practical  uses for ideas and theories. They can solve problems and make decisions by finding solutions to questions and problems. People with a converging learning style are more attracted to technical tasks and problems than social or interpersonal issues. A converging learning style enables specialist and technological abilities. People with  a converging style like to experiment with new ideas, to simulate and to work with practical applications. </a:t>
            </a:r>
          </a:p>
          <a:p>
            <a:pPr eaLnBrk="1" fontAlgn="auto" hangingPunct="1">
              <a:spcBef>
                <a:spcPts val="0"/>
              </a:spcBef>
              <a:spcAft>
                <a:spcPts val="0"/>
              </a:spcAft>
              <a:defRPr/>
            </a:pPr>
            <a:r>
              <a:rPr lang="en-US" b="1" dirty="0"/>
              <a:t>Accommodating</a:t>
            </a:r>
            <a:r>
              <a:rPr lang="en-US" dirty="0"/>
              <a:t> (doing and feeling – CE/AE): The accommodating learning style is hands-on, and relies on  intuition rather than logic. These people use other people’s analysis, and prefer to take a practical, experiential approach. They are attracted to new challenges and experiences, and to carrying out plans. They commonly act on gut instinct rather than logical analysis. People with an accommodating learning style will tend to rely on  others for information, rather than carrying out their own analysis. This learning style is prevalent and useful  in roles requiring action and initiative. People with an accommodating learning style prefer to work in teams  to complete tasks. They set targets and actively work in the field, trying different ways of achieving an objective. </a:t>
            </a:r>
          </a:p>
          <a:p>
            <a:pPr eaLnBrk="1" fontAlgn="auto" hangingPunct="1">
              <a:spcBef>
                <a:spcPts val="0"/>
              </a:spcBef>
              <a:spcAft>
                <a:spcPts val="0"/>
              </a:spcAft>
              <a:defRPr/>
            </a:pPr>
            <a:r>
              <a:rPr lang="en-US" b="1" dirty="0"/>
              <a:t> Ask participants to complete the section Kolb Implications for your work with adults (Appendix 8)</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0" dirty="0"/>
              <a:t>10 mins</a:t>
            </a:r>
          </a:p>
          <a:p>
            <a:pPr eaLnBrk="1" fontAlgn="auto" hangingPunct="1">
              <a:spcBef>
                <a:spcPts val="0"/>
              </a:spcBef>
              <a:spcAft>
                <a:spcPts val="0"/>
              </a:spcAft>
              <a:defRPr/>
            </a:pPr>
            <a:endParaRPr lang="en-GB" dirty="0"/>
          </a:p>
        </p:txBody>
      </p:sp>
      <p:sp>
        <p:nvSpPr>
          <p:cNvPr id="4915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A9F1419-E81D-4428-A40C-488281FAEF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66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DC3C-6B0B-E02D-7716-3A9F5AE8D6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826DC6-A1BD-38B0-3247-E37EEA4C0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CEB3E0-D37B-C167-F19A-774A78B490A5}"/>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5" name="Footer Placeholder 4">
            <a:extLst>
              <a:ext uri="{FF2B5EF4-FFF2-40B4-BE49-F238E27FC236}">
                <a16:creationId xmlns:a16="http://schemas.microsoft.com/office/drawing/2014/main" id="{F66A1108-5A1A-A923-7A5B-F2425F7454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C0779-2567-AA76-F1F5-F141590EBDFF}"/>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39266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4DCA-E61B-6909-0A62-4D31121613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5B8129-9638-2CEC-0436-CAECD8059F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420595-CC81-49AA-95E2-60618548DA97}"/>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5" name="Footer Placeholder 4">
            <a:extLst>
              <a:ext uri="{FF2B5EF4-FFF2-40B4-BE49-F238E27FC236}">
                <a16:creationId xmlns:a16="http://schemas.microsoft.com/office/drawing/2014/main" id="{76852BF8-035E-E25E-9C99-0C0B1854CB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252D72-5D10-75FF-BE94-72B7678E6571}"/>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1000125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12AC0D-D379-A01E-A5D2-3504DAD7AD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FE980D-A59D-86CC-D7BF-82C8D74920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49D69F-A366-7089-3E6D-CADAB694C3E2}"/>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5" name="Footer Placeholder 4">
            <a:extLst>
              <a:ext uri="{FF2B5EF4-FFF2-40B4-BE49-F238E27FC236}">
                <a16:creationId xmlns:a16="http://schemas.microsoft.com/office/drawing/2014/main" id="{2041C780-58A6-9C17-CACD-2025F51A28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6BC9AF-74F5-4709-B91B-66209DC37EAF}"/>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85275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12AF-2E9B-B118-8D03-82399F188C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4CF143-0CA8-8F4B-826C-674CD59ED5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6DD969-B882-0BEB-F225-DB09264BF65F}"/>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5" name="Footer Placeholder 4">
            <a:extLst>
              <a:ext uri="{FF2B5EF4-FFF2-40B4-BE49-F238E27FC236}">
                <a16:creationId xmlns:a16="http://schemas.microsoft.com/office/drawing/2014/main" id="{976A9600-4A70-2414-B794-86B0F4688F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F3E001-1C66-956F-422B-283F69BE95AD}"/>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359495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FD82-83AA-B237-2518-B9FE3F371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9571F0-8580-70A8-6604-11C29293E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C6702D-3B32-70C4-AEC9-5A0E2BDA05A8}"/>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5" name="Footer Placeholder 4">
            <a:extLst>
              <a:ext uri="{FF2B5EF4-FFF2-40B4-BE49-F238E27FC236}">
                <a16:creationId xmlns:a16="http://schemas.microsoft.com/office/drawing/2014/main" id="{8002369F-6EED-B24F-6258-03940B209B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A988CD-C7B9-D2EF-B203-09731F27EAB9}"/>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152217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BC5F-32C1-6F45-D0F9-70A86086D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B6CD46-3F93-F8F8-709B-9E7F209F66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809590-B11D-BEC1-FCEF-45B5C8FFE8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BC868F-1EE8-6F70-0F58-EE5A9BBE670C}"/>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6" name="Footer Placeholder 5">
            <a:extLst>
              <a:ext uri="{FF2B5EF4-FFF2-40B4-BE49-F238E27FC236}">
                <a16:creationId xmlns:a16="http://schemas.microsoft.com/office/drawing/2014/main" id="{9B5B8EEC-F3F4-CF87-47BC-1A836E78A3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FA66FF-F6B5-93B4-F204-A43C61820715}"/>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167284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1112-C546-63C9-77DC-5C00AC3E22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C7D78C-0579-9F73-4692-53AD66878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26A14-85F9-B126-E172-9440A37D2F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405EA4-4490-3C87-656A-B6BF0DA50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E1F0B-378F-0886-96FE-D7333D9CF8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7C4AE0-3D4E-6112-F08C-85DB88C131B2}"/>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8" name="Footer Placeholder 7">
            <a:extLst>
              <a:ext uri="{FF2B5EF4-FFF2-40B4-BE49-F238E27FC236}">
                <a16:creationId xmlns:a16="http://schemas.microsoft.com/office/drawing/2014/main" id="{77239BC6-B0D3-7165-BAC9-E32994D1CE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98E1CE-00E4-4182-8376-2023E02FFE1B}"/>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135379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086B-D875-2523-3922-E6E22AA469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77EAF8-1CE1-A55F-CF95-1EBB9B605FC1}"/>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4" name="Footer Placeholder 3">
            <a:extLst>
              <a:ext uri="{FF2B5EF4-FFF2-40B4-BE49-F238E27FC236}">
                <a16:creationId xmlns:a16="http://schemas.microsoft.com/office/drawing/2014/main" id="{1058001A-7CBA-76F0-B33E-F56E9005C2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64FDEA-08B7-559A-2A8D-5522FA06FA61}"/>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390380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CB10F-628C-006A-E64F-629972470F24}"/>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3" name="Footer Placeholder 2">
            <a:extLst>
              <a:ext uri="{FF2B5EF4-FFF2-40B4-BE49-F238E27FC236}">
                <a16:creationId xmlns:a16="http://schemas.microsoft.com/office/drawing/2014/main" id="{DD63D9DA-5FE6-595E-AB36-7F92C67BC4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60AA79-ED7D-18D1-4673-59E2D114EFF1}"/>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385568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13E3-55F2-81C8-5F37-F64E52946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E6F619-5316-8A4B-56C8-4D27FBAEB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E1B47F-0931-9A59-9709-5AC79C58F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6204C-D124-6F0F-6AA0-90132ECA3825}"/>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6" name="Footer Placeholder 5">
            <a:extLst>
              <a:ext uri="{FF2B5EF4-FFF2-40B4-BE49-F238E27FC236}">
                <a16:creationId xmlns:a16="http://schemas.microsoft.com/office/drawing/2014/main" id="{3281EF9C-F2A1-56FD-D380-79376689DB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36438A-98DD-DA94-31F1-3E578D95BBA8}"/>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164381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05CA-C51D-27F4-D558-BAC9B2AB2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233ED9-A8E0-5F77-EC12-01CACE9D7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E82754-A886-1418-DEAF-8CEC7E23D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C93B0-8524-B690-8754-1A3379DF8848}"/>
              </a:ext>
            </a:extLst>
          </p:cNvPr>
          <p:cNvSpPr>
            <a:spLocks noGrp="1"/>
          </p:cNvSpPr>
          <p:nvPr>
            <p:ph type="dt" sz="half" idx="10"/>
          </p:nvPr>
        </p:nvSpPr>
        <p:spPr/>
        <p:txBody>
          <a:bodyPr/>
          <a:lstStyle/>
          <a:p>
            <a:fld id="{8F4CE5D8-849C-4179-8619-8DA35C374737}" type="datetimeFigureOut">
              <a:rPr lang="en-GB" smtClean="0"/>
              <a:t>02/07/2025</a:t>
            </a:fld>
            <a:endParaRPr lang="en-GB"/>
          </a:p>
        </p:txBody>
      </p:sp>
      <p:sp>
        <p:nvSpPr>
          <p:cNvPr id="6" name="Footer Placeholder 5">
            <a:extLst>
              <a:ext uri="{FF2B5EF4-FFF2-40B4-BE49-F238E27FC236}">
                <a16:creationId xmlns:a16="http://schemas.microsoft.com/office/drawing/2014/main" id="{B7CAE172-D97E-8B5D-0A09-69D77422D3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322E16-FBC6-5A73-5D98-FAC6D7968B1A}"/>
              </a:ext>
            </a:extLst>
          </p:cNvPr>
          <p:cNvSpPr>
            <a:spLocks noGrp="1"/>
          </p:cNvSpPr>
          <p:nvPr>
            <p:ph type="sldNum" sz="quarter" idx="12"/>
          </p:nvPr>
        </p:nvSpPr>
        <p:spPr/>
        <p:txBody>
          <a:bodyPr/>
          <a:lstStyle/>
          <a:p>
            <a:fld id="{DF352072-CB0C-4B6B-9B9D-CC274E1BA29D}" type="slidenum">
              <a:rPr lang="en-GB" smtClean="0"/>
              <a:t>‹#›</a:t>
            </a:fld>
            <a:endParaRPr lang="en-GB"/>
          </a:p>
        </p:txBody>
      </p:sp>
    </p:spTree>
    <p:extLst>
      <p:ext uri="{BB962C8B-B14F-4D97-AF65-F5344CB8AC3E}">
        <p14:creationId xmlns:p14="http://schemas.microsoft.com/office/powerpoint/2010/main" val="182234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B1F45-F50D-4118-A56A-886C790AC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5F7904-15E3-7E90-55B9-E55417398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50D29D-CB16-EA49-EE27-01179CA3D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CE5D8-849C-4179-8619-8DA35C374737}" type="datetimeFigureOut">
              <a:rPr lang="en-GB" smtClean="0"/>
              <a:t>02/07/2025</a:t>
            </a:fld>
            <a:endParaRPr lang="en-GB"/>
          </a:p>
        </p:txBody>
      </p:sp>
      <p:sp>
        <p:nvSpPr>
          <p:cNvPr id="5" name="Footer Placeholder 4">
            <a:extLst>
              <a:ext uri="{FF2B5EF4-FFF2-40B4-BE49-F238E27FC236}">
                <a16:creationId xmlns:a16="http://schemas.microsoft.com/office/drawing/2014/main" id="{C4C9C312-5C17-953F-9A92-BBE81653D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5D2B05A-81D0-5B55-3064-04D3999EF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52072-CB0C-4B6B-9B9D-CC274E1BA29D}" type="slidenum">
              <a:rPr lang="en-GB" smtClean="0"/>
              <a:t>‹#›</a:t>
            </a:fld>
            <a:endParaRPr lang="en-GB"/>
          </a:p>
        </p:txBody>
      </p:sp>
      <p:pic>
        <p:nvPicPr>
          <p:cNvPr id="7" name="Picture 6">
            <a:extLst>
              <a:ext uri="{FF2B5EF4-FFF2-40B4-BE49-F238E27FC236}">
                <a16:creationId xmlns:a16="http://schemas.microsoft.com/office/drawing/2014/main" id="{8DEECA13-241F-F836-B3E2-CC00F74FCC26}"/>
              </a:ext>
            </a:extLst>
          </p:cNvPr>
          <p:cNvPicPr>
            <a:picLocks noChangeAspect="1"/>
          </p:cNvPicPr>
          <p:nvPr userDrawn="1"/>
        </p:nvPicPr>
        <p:blipFill>
          <a:blip r:embed="rId13">
            <a:alphaModFix amt="59000"/>
            <a:extLst>
              <a:ext uri="{BEBA8EAE-BF5A-486C-A8C5-ECC9F3942E4B}">
                <a14:imgProps xmlns:a14="http://schemas.microsoft.com/office/drawing/2010/main">
                  <a14:imgLayer r:embed="rId14">
                    <a14:imgEffect>
                      <a14:colorTemperature colorTemp="11200"/>
                    </a14:imgEffect>
                  </a14:imgLayer>
                </a14:imgProps>
              </a:ext>
            </a:extLst>
          </a:blip>
          <a:stretch>
            <a:fillRect/>
          </a:stretch>
        </p:blipFill>
        <p:spPr>
          <a:xfrm>
            <a:off x="10198999" y="136525"/>
            <a:ext cx="1859651" cy="1963931"/>
          </a:xfrm>
          <a:prstGeom prst="rect">
            <a:avLst/>
          </a:prstGeom>
        </p:spPr>
      </p:pic>
    </p:spTree>
    <p:extLst>
      <p:ext uri="{BB962C8B-B14F-4D97-AF65-F5344CB8AC3E}">
        <p14:creationId xmlns:p14="http://schemas.microsoft.com/office/powerpoint/2010/main" val="2236140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hyperlink" Target="mailto:RGSenquiries@sch.i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jpe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image" Target="../media/image9.jpeg"/><Relationship Id="rId12"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11" Type="http://schemas.openxmlformats.org/officeDocument/2006/relationships/image" Target="../media/image1.png"/><Relationship Id="rId5" Type="http://schemas.openxmlformats.org/officeDocument/2006/relationships/image" Target="../media/image7.jpg"/><Relationship Id="rId10" Type="http://schemas.openxmlformats.org/officeDocument/2006/relationships/image" Target="../media/image12.jpeg"/><Relationship Id="rId4" Type="http://schemas.openxmlformats.org/officeDocument/2006/relationships/notesSlide" Target="../notesSlides/notesSlide1.xml"/><Relationship Id="rId9" Type="http://schemas.openxmlformats.org/officeDocument/2006/relationships/image" Target="../media/image11.jpe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jpeg"/><Relationship Id="rId12" Type="http://schemas.openxmlformats.org/officeDocument/2006/relationships/image" Target="../media/image20.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11" Type="http://schemas.openxmlformats.org/officeDocument/2006/relationships/image" Target="../media/image19.jpg"/><Relationship Id="rId5" Type="http://schemas.openxmlformats.org/officeDocument/2006/relationships/image" Target="../media/image15.jpeg"/><Relationship Id="rId10" Type="http://schemas.openxmlformats.org/officeDocument/2006/relationships/image" Target="../media/image18.jpg"/><Relationship Id="rId4" Type="http://schemas.openxmlformats.org/officeDocument/2006/relationships/image" Target="../media/image14.jpe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slideLayout" Target="../slideLayouts/slideLayout1.xml"/><Relationship Id="rId7" Type="http://schemas.openxmlformats.org/officeDocument/2006/relationships/image" Target="../media/image22.jpg"/><Relationship Id="rId12" Type="http://schemas.openxmlformats.org/officeDocument/2006/relationships/image" Target="../media/image2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g"/><Relationship Id="rId11" Type="http://schemas.openxmlformats.org/officeDocument/2006/relationships/image" Target="../media/image26.jpg"/><Relationship Id="rId5" Type="http://schemas.microsoft.com/office/2007/relationships/hdphoto" Target="../media/hdphoto1.wdp"/><Relationship Id="rId10" Type="http://schemas.openxmlformats.org/officeDocument/2006/relationships/image" Target="../media/image25.jpg"/><Relationship Id="rId4" Type="http://schemas.openxmlformats.org/officeDocument/2006/relationships/image" Target="../media/image1.png"/><Relationship Id="rId9" Type="http://schemas.openxmlformats.org/officeDocument/2006/relationships/image" Target="../media/image24.jp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E7D3-DD24-9E78-7BCA-C2AB5BD102AC}"/>
              </a:ext>
            </a:extLst>
          </p:cNvPr>
          <p:cNvSpPr>
            <a:spLocks noGrp="1"/>
          </p:cNvSpPr>
          <p:nvPr>
            <p:ph type="ctrTitle"/>
          </p:nvPr>
        </p:nvSpPr>
        <p:spPr>
          <a:xfrm>
            <a:off x="636527" y="-80266"/>
            <a:ext cx="9144000" cy="2599730"/>
          </a:xfrm>
        </p:spPr>
        <p:txBody>
          <a:bodyPr>
            <a:normAutofit/>
          </a:bodyPr>
          <a:lstStyle/>
          <a:p>
            <a:r>
              <a:rPr lang="en-GB" sz="4800" b="1" dirty="0">
                <a:solidFill>
                  <a:srgbClr val="00B050"/>
                </a:solidFill>
                <a:latin typeface="Arial"/>
                <a:cs typeface="Arial"/>
              </a:rPr>
              <a:t>A Warm Welcome to </a:t>
            </a:r>
            <a:br>
              <a:rPr lang="en-GB" sz="4800" b="1" dirty="0">
                <a:solidFill>
                  <a:srgbClr val="00B050"/>
                </a:solidFill>
                <a:latin typeface="Arial"/>
                <a:cs typeface="Arial"/>
              </a:rPr>
            </a:br>
            <a:r>
              <a:rPr lang="en-GB" sz="4800" b="1" dirty="0">
                <a:solidFill>
                  <a:srgbClr val="00B050"/>
                </a:solidFill>
                <a:latin typeface="Arial"/>
                <a:cs typeface="Arial"/>
              </a:rPr>
              <a:t>Ramsey Grammar School Y6 Transition Evening</a:t>
            </a:r>
            <a:endParaRPr lang="en-GB" sz="4800" b="1" dirty="0">
              <a:solidFill>
                <a:srgbClr val="00B050"/>
              </a:solidFill>
            </a:endParaRPr>
          </a:p>
        </p:txBody>
      </p:sp>
      <p:pic>
        <p:nvPicPr>
          <p:cNvPr id="5" name="Picture 4">
            <a:extLst>
              <a:ext uri="{FF2B5EF4-FFF2-40B4-BE49-F238E27FC236}">
                <a16:creationId xmlns:a16="http://schemas.microsoft.com/office/drawing/2014/main" id="{6F843435-8A0D-6ECF-C07C-A23583E73872}"/>
              </a:ext>
            </a:extLst>
          </p:cNvPr>
          <p:cNvPicPr>
            <a:picLocks noChangeAspect="1"/>
          </p:cNvPicPr>
          <p:nvPr/>
        </p:nvPicPr>
        <p:blipFill>
          <a:blip r:embed="rId4">
            <a:alphaModFix amt="59000"/>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0198999" y="131569"/>
            <a:ext cx="1859651" cy="1963931"/>
          </a:xfrm>
          <a:prstGeom prst="rect">
            <a:avLst/>
          </a:prstGeom>
        </p:spPr>
      </p:pic>
      <p:sp>
        <p:nvSpPr>
          <p:cNvPr id="7" name="TextBox 6">
            <a:extLst>
              <a:ext uri="{FF2B5EF4-FFF2-40B4-BE49-F238E27FC236}">
                <a16:creationId xmlns:a16="http://schemas.microsoft.com/office/drawing/2014/main" id="{B0168353-1B29-1BD1-2067-3B7331892708}"/>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pic>
        <p:nvPicPr>
          <p:cNvPr id="8" name="Picture 7" descr="A group of girls sitting at a table with papers&#10;&#10;AI-generated content may be incorrect.">
            <a:extLst>
              <a:ext uri="{FF2B5EF4-FFF2-40B4-BE49-F238E27FC236}">
                <a16:creationId xmlns:a16="http://schemas.microsoft.com/office/drawing/2014/main" id="{85A1D20A-C226-F460-956D-AE88941AD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1320" y="2519464"/>
            <a:ext cx="5372910" cy="3572985"/>
          </a:xfrm>
          <a:prstGeom prst="rect">
            <a:avLst/>
          </a:prstGeom>
        </p:spPr>
      </p:pic>
      <p:pic>
        <p:nvPicPr>
          <p:cNvPr id="11" name="Audio 10">
            <a:hlinkClick r:id="" action="ppaction://media"/>
            <a:extLst>
              <a:ext uri="{FF2B5EF4-FFF2-40B4-BE49-F238E27FC236}">
                <a16:creationId xmlns:a16="http://schemas.microsoft.com/office/drawing/2014/main" id="{A9E6D139-C268-A9A2-C2FC-D98553691C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1962531"/>
      </p:ext>
    </p:extLst>
  </p:cSld>
  <p:clrMapOvr>
    <a:masterClrMapping/>
  </p:clrMapOvr>
  <mc:AlternateContent xmlns:mc="http://schemas.openxmlformats.org/markup-compatibility/2006">
    <mc:Choice xmlns:p14="http://schemas.microsoft.com/office/powerpoint/2010/main" Requires="p14">
      <p:transition spd="slow" p14:dur="2000" advTm="35788"/>
    </mc:Choice>
    <mc:Fallback>
      <p:transition spd="slow" advTm="3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1F615-9478-2A00-DC0D-D49E0D795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8A309-9FD6-5E92-9FA2-65446FEDC56F}"/>
              </a:ext>
            </a:extLst>
          </p:cNvPr>
          <p:cNvSpPr>
            <a:spLocks noGrp="1"/>
          </p:cNvSpPr>
          <p:nvPr>
            <p:ph type="title"/>
          </p:nvPr>
        </p:nvSpPr>
        <p:spPr>
          <a:xfrm>
            <a:off x="100924" y="-131039"/>
            <a:ext cx="10515600" cy="1325563"/>
          </a:xfrm>
        </p:spPr>
        <p:txBody>
          <a:bodyPr/>
          <a:lstStyle/>
          <a:p>
            <a:r>
              <a:rPr lang="en-GB" b="1" dirty="0">
                <a:solidFill>
                  <a:srgbClr val="00B050"/>
                </a:solidFill>
              </a:rPr>
              <a:t>Typical Day for Y7</a:t>
            </a:r>
          </a:p>
        </p:txBody>
      </p:sp>
      <p:sp>
        <p:nvSpPr>
          <p:cNvPr id="3" name="TextBox 2">
            <a:extLst>
              <a:ext uri="{FF2B5EF4-FFF2-40B4-BE49-F238E27FC236}">
                <a16:creationId xmlns:a16="http://schemas.microsoft.com/office/drawing/2014/main" id="{4511C8A6-B57A-2E80-7665-AD376B5B4864}"/>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FF55D808-DABE-3C28-CFF0-BBA1B7AC729F}"/>
              </a:ext>
            </a:extLst>
          </p:cNvPr>
          <p:cNvSpPr>
            <a:spLocks noGrp="1"/>
          </p:cNvSpPr>
          <p:nvPr>
            <p:ph idx="1"/>
          </p:nvPr>
        </p:nvSpPr>
        <p:spPr>
          <a:xfrm>
            <a:off x="205902" y="1001950"/>
            <a:ext cx="10630711" cy="5422778"/>
          </a:xfrm>
        </p:spPr>
        <p:txBody>
          <a:bodyPr>
            <a:normAutofit lnSpcReduction="10000"/>
          </a:bodyPr>
          <a:lstStyle/>
          <a:p>
            <a:pPr marL="0" indent="0" fontAlgn="base">
              <a:buNone/>
            </a:pPr>
            <a:r>
              <a:rPr lang="en-GB" dirty="0"/>
              <a:t>08:35 - 08:40	Arrive at school and go to East yard.</a:t>
            </a:r>
          </a:p>
          <a:p>
            <a:pPr marL="0" indent="0" fontAlgn="base">
              <a:buNone/>
            </a:pPr>
            <a:r>
              <a:rPr lang="en-GB" dirty="0"/>
              <a:t>08:45 - 09:05	Tutor time / Assembly</a:t>
            </a:r>
            <a:endParaRPr lang="en-US" dirty="0"/>
          </a:p>
          <a:p>
            <a:pPr marL="0" indent="0" fontAlgn="base">
              <a:buNone/>
            </a:pPr>
            <a:r>
              <a:rPr lang="en-GB" dirty="0"/>
              <a:t>09:05 - 09:55	Lesson 1</a:t>
            </a:r>
            <a:r>
              <a:rPr lang="en-US" dirty="0"/>
              <a:t>​</a:t>
            </a:r>
          </a:p>
          <a:p>
            <a:pPr marL="0" indent="0" fontAlgn="base">
              <a:buNone/>
            </a:pPr>
            <a:r>
              <a:rPr lang="en-GB" dirty="0"/>
              <a:t>09:55 – 10:45	Lesson 2</a:t>
            </a:r>
            <a:r>
              <a:rPr lang="en-US" dirty="0"/>
              <a:t>​</a:t>
            </a:r>
            <a:r>
              <a:rPr lang="en-GB" dirty="0"/>
              <a:t>​</a:t>
            </a:r>
          </a:p>
          <a:p>
            <a:pPr marL="0" indent="0" fontAlgn="base">
              <a:buNone/>
            </a:pPr>
            <a:r>
              <a:rPr lang="en-GB" dirty="0"/>
              <a:t>10:45 – 11:05	Break Time</a:t>
            </a:r>
            <a:r>
              <a:rPr lang="en-US" dirty="0"/>
              <a:t>​</a:t>
            </a:r>
          </a:p>
          <a:p>
            <a:pPr marL="0" indent="0" fontAlgn="base">
              <a:buNone/>
            </a:pPr>
            <a:r>
              <a:rPr lang="en-GB" dirty="0"/>
              <a:t>11:05 – 11:55	Lesson 3</a:t>
            </a:r>
            <a:r>
              <a:rPr lang="en-US" dirty="0"/>
              <a:t>​</a:t>
            </a:r>
          </a:p>
          <a:p>
            <a:pPr marL="0" indent="0" fontAlgn="base">
              <a:buNone/>
            </a:pPr>
            <a:r>
              <a:rPr lang="en-GB" dirty="0"/>
              <a:t>11:55 – 12:45	Lesson 4</a:t>
            </a:r>
            <a:r>
              <a:rPr lang="en-US" dirty="0"/>
              <a:t>​</a:t>
            </a:r>
          </a:p>
          <a:p>
            <a:pPr marL="0" indent="0" fontAlgn="base">
              <a:buNone/>
            </a:pPr>
            <a:r>
              <a:rPr lang="en-GB" dirty="0"/>
              <a:t>12:45 – 13:35	Lunch Time</a:t>
            </a:r>
            <a:r>
              <a:rPr lang="en-US" dirty="0"/>
              <a:t>​</a:t>
            </a:r>
          </a:p>
          <a:p>
            <a:pPr marL="0" indent="0" fontAlgn="base">
              <a:buNone/>
            </a:pPr>
            <a:r>
              <a:rPr lang="en-GB" dirty="0"/>
              <a:t>13:35 - 14.25	Lesson 5</a:t>
            </a:r>
            <a:r>
              <a:rPr lang="en-US" dirty="0"/>
              <a:t>​</a:t>
            </a:r>
          </a:p>
          <a:p>
            <a:pPr marL="0" indent="0" fontAlgn="base">
              <a:buNone/>
            </a:pPr>
            <a:r>
              <a:rPr lang="en-GB" dirty="0"/>
              <a:t>14:25 - 15.15	Lesson 6</a:t>
            </a:r>
            <a:r>
              <a:rPr lang="en-US" dirty="0"/>
              <a:t>​</a:t>
            </a:r>
          </a:p>
          <a:p>
            <a:pPr marL="0" indent="0" fontAlgn="base">
              <a:buNone/>
            </a:pPr>
            <a:r>
              <a:rPr lang="en-GB" dirty="0"/>
              <a:t>15:15 - 16:00	Home time or extra-curricular clubs </a:t>
            </a:r>
            <a:r>
              <a:rPr lang="en-US" dirty="0"/>
              <a:t>​</a:t>
            </a:r>
          </a:p>
          <a:p>
            <a:pPr marL="0" indent="0">
              <a:buNone/>
            </a:pPr>
            <a:endParaRPr lang="en-GB" sz="2900" dirty="0"/>
          </a:p>
          <a:p>
            <a:pPr marL="0" indent="0">
              <a:buNone/>
            </a:pPr>
            <a:endParaRPr lang="en-GB" dirty="0"/>
          </a:p>
        </p:txBody>
      </p:sp>
      <p:pic>
        <p:nvPicPr>
          <p:cNvPr id="5" name="Picture 4" descr="A group of young men in suits sitting at a table&#10;&#10;AI-generated content may be incorrect.">
            <a:extLst>
              <a:ext uri="{FF2B5EF4-FFF2-40B4-BE49-F238E27FC236}">
                <a16:creationId xmlns:a16="http://schemas.microsoft.com/office/drawing/2014/main" id="{D9CA162D-F231-B305-CD94-F34F88D65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9662" y="2327513"/>
            <a:ext cx="2633723" cy="3960486"/>
          </a:xfrm>
          <a:prstGeom prst="rect">
            <a:avLst/>
          </a:prstGeom>
        </p:spPr>
      </p:pic>
      <p:pic>
        <p:nvPicPr>
          <p:cNvPr id="8" name="Audio 7">
            <a:hlinkClick r:id="" action="ppaction://media"/>
            <a:extLst>
              <a:ext uri="{FF2B5EF4-FFF2-40B4-BE49-F238E27FC236}">
                <a16:creationId xmlns:a16="http://schemas.microsoft.com/office/drawing/2014/main" id="{26F5D367-54C8-582F-345F-310918E062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0004779"/>
      </p:ext>
    </p:extLst>
  </p:cSld>
  <p:clrMapOvr>
    <a:masterClrMapping/>
  </p:clrMapOvr>
  <mc:AlternateContent xmlns:mc="http://schemas.openxmlformats.org/markup-compatibility/2006">
    <mc:Choice xmlns:p14="http://schemas.microsoft.com/office/powerpoint/2010/main" Requires="p14">
      <p:transition spd="slow" p14:dur="2000" advTm="38315"/>
    </mc:Choice>
    <mc:Fallback>
      <p:transition spd="slow" advTm="3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C0DD-386D-D1C6-6EDC-DE02E61D0614}"/>
              </a:ext>
            </a:extLst>
          </p:cNvPr>
          <p:cNvSpPr>
            <a:spLocks noGrp="1"/>
          </p:cNvSpPr>
          <p:nvPr>
            <p:ph type="title"/>
          </p:nvPr>
        </p:nvSpPr>
        <p:spPr>
          <a:xfrm>
            <a:off x="407504" y="-93180"/>
            <a:ext cx="10515600" cy="1325563"/>
          </a:xfrm>
        </p:spPr>
        <p:txBody>
          <a:bodyPr/>
          <a:lstStyle/>
          <a:p>
            <a:r>
              <a:rPr lang="en-GB" b="1" dirty="0">
                <a:solidFill>
                  <a:srgbClr val="00B050"/>
                </a:solidFill>
              </a:rPr>
              <a:t>Attendance</a:t>
            </a:r>
          </a:p>
        </p:txBody>
      </p:sp>
      <p:sp>
        <p:nvSpPr>
          <p:cNvPr id="5" name="TextBox 4">
            <a:extLst>
              <a:ext uri="{FF2B5EF4-FFF2-40B4-BE49-F238E27FC236}">
                <a16:creationId xmlns:a16="http://schemas.microsoft.com/office/drawing/2014/main" id="{119480D8-659E-1A15-A28F-2E5D7C1CD764}"/>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3F358E75-5B60-8224-37F2-BE7FC076FD92}"/>
              </a:ext>
            </a:extLst>
          </p:cNvPr>
          <p:cNvSpPr>
            <a:spLocks noGrp="1"/>
          </p:cNvSpPr>
          <p:nvPr>
            <p:ph idx="1"/>
          </p:nvPr>
        </p:nvSpPr>
        <p:spPr>
          <a:xfrm>
            <a:off x="407504" y="1155347"/>
            <a:ext cx="8055559" cy="4862583"/>
          </a:xfrm>
        </p:spPr>
        <p:txBody>
          <a:bodyPr vert="horz" lIns="91440" tIns="45720" rIns="91440" bIns="45720" rtlCol="0" anchor="t">
            <a:normAutofit fontScale="92500" lnSpcReduction="10000"/>
          </a:bodyPr>
          <a:lstStyle/>
          <a:p>
            <a:pPr fontAlgn="base"/>
            <a:r>
              <a:rPr lang="en-GB" dirty="0"/>
              <a:t>We have set an ultimate target of </a:t>
            </a:r>
            <a:r>
              <a:rPr lang="en-GB" b="1" dirty="0"/>
              <a:t>96% </a:t>
            </a:r>
          </a:p>
          <a:p>
            <a:pPr fontAlgn="base"/>
            <a:r>
              <a:rPr lang="en-GB" dirty="0"/>
              <a:t>This still means that </a:t>
            </a:r>
            <a:r>
              <a:rPr lang="en-GB" b="1" dirty="0"/>
              <a:t>10 school days </a:t>
            </a:r>
            <a:r>
              <a:rPr lang="en-GB" dirty="0"/>
              <a:t>have been missed.</a:t>
            </a:r>
            <a:r>
              <a:rPr lang="en-US" dirty="0"/>
              <a:t>​</a:t>
            </a:r>
          </a:p>
          <a:p>
            <a:pPr fontAlgn="base"/>
            <a:r>
              <a:rPr lang="en-GB" dirty="0"/>
              <a:t>If your child is ill, please inform the School on our absence line.</a:t>
            </a:r>
            <a:r>
              <a:rPr lang="en-US" dirty="0"/>
              <a:t>​</a:t>
            </a:r>
          </a:p>
          <a:p>
            <a:pPr fontAlgn="base"/>
            <a:r>
              <a:rPr lang="en-GB" dirty="0"/>
              <a:t>If we do not receive a phone call by 10:00am we will text you.</a:t>
            </a:r>
            <a:r>
              <a:rPr lang="en-US" dirty="0"/>
              <a:t>​</a:t>
            </a:r>
          </a:p>
          <a:p>
            <a:pPr fontAlgn="base"/>
            <a:r>
              <a:rPr lang="en-GB" dirty="0"/>
              <a:t>Please let us know about any existing medical conditions or any medication that your child needs to take as we have arrangements for this.</a:t>
            </a:r>
            <a:r>
              <a:rPr lang="en-US" dirty="0"/>
              <a:t>​</a:t>
            </a:r>
          </a:p>
          <a:p>
            <a:pPr fontAlgn="base"/>
            <a:r>
              <a:rPr lang="en-GB" dirty="0"/>
              <a:t>Holidays during term time are strongly discouraged and may not be authorised unless in exceptional circumstances.</a:t>
            </a:r>
            <a:r>
              <a:rPr lang="en-US" dirty="0"/>
              <a:t>​</a:t>
            </a:r>
          </a:p>
          <a:p>
            <a:pPr marL="0" indent="0">
              <a:lnSpc>
                <a:spcPct val="120000"/>
              </a:lnSpc>
              <a:buNone/>
            </a:pPr>
            <a:endParaRPr lang="en-GB" dirty="0"/>
          </a:p>
        </p:txBody>
      </p:sp>
      <p:pic>
        <p:nvPicPr>
          <p:cNvPr id="4" name="Picture 3" descr="A group of people working on computers&#10;&#10;AI-generated content may be incorrect.">
            <a:extLst>
              <a:ext uri="{FF2B5EF4-FFF2-40B4-BE49-F238E27FC236}">
                <a16:creationId xmlns:a16="http://schemas.microsoft.com/office/drawing/2014/main" id="{0E62C71E-BA02-E608-0BD0-C2BADBE08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643" y="2989627"/>
            <a:ext cx="3110911" cy="2068756"/>
          </a:xfrm>
          <a:prstGeom prst="rect">
            <a:avLst/>
          </a:prstGeom>
        </p:spPr>
      </p:pic>
      <p:pic>
        <p:nvPicPr>
          <p:cNvPr id="8" name="Audio 7">
            <a:hlinkClick r:id="" action="ppaction://media"/>
            <a:extLst>
              <a:ext uri="{FF2B5EF4-FFF2-40B4-BE49-F238E27FC236}">
                <a16:creationId xmlns:a16="http://schemas.microsoft.com/office/drawing/2014/main" id="{EED89925-B707-2A59-3D90-F40C1ADA5A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2074895"/>
      </p:ext>
    </p:extLst>
  </p:cSld>
  <p:clrMapOvr>
    <a:masterClrMapping/>
  </p:clrMapOvr>
  <mc:AlternateContent xmlns:mc="http://schemas.openxmlformats.org/markup-compatibility/2006">
    <mc:Choice xmlns:p14="http://schemas.microsoft.com/office/powerpoint/2010/main" Requires="p14">
      <p:transition spd="slow" p14:dur="2000" advTm="100391"/>
    </mc:Choice>
    <mc:Fallback>
      <p:transition spd="slow" advTm="100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tendance">
            <a:extLst>
              <a:ext uri="{FF2B5EF4-FFF2-40B4-BE49-F238E27FC236}">
                <a16:creationId xmlns:a16="http://schemas.microsoft.com/office/drawing/2014/main" id="{4BBB044F-4950-F3E3-372F-924F9A6B2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89" y="0"/>
            <a:ext cx="74574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A319D27-13EC-1DB1-E868-CF7F90F297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0016348"/>
      </p:ext>
    </p:extLst>
  </p:cSld>
  <p:clrMapOvr>
    <a:masterClrMapping/>
  </p:clrMapOvr>
  <mc:AlternateContent xmlns:mc="http://schemas.openxmlformats.org/markup-compatibility/2006">
    <mc:Choice xmlns:p14="http://schemas.microsoft.com/office/powerpoint/2010/main" Requires="p14">
      <p:transition spd="slow" p14:dur="2000" advTm="74190"/>
    </mc:Choice>
    <mc:Fallback>
      <p:transition spd="slow" advTm="7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3874FBD-5E90-C962-65EC-55AE36EE0624}"/>
              </a:ext>
            </a:extLst>
          </p:cNvPr>
          <p:cNvPicPr>
            <a:picLocks noChangeAspect="1"/>
          </p:cNvPicPr>
          <p:nvPr/>
        </p:nvPicPr>
        <p:blipFill rotWithShape="1">
          <a:blip r:embed="rId4"/>
          <a:srcRect l="1315"/>
          <a:stretch/>
        </p:blipFill>
        <p:spPr>
          <a:xfrm>
            <a:off x="20" y="1282"/>
            <a:ext cx="12191980" cy="6856718"/>
          </a:xfrm>
          <a:prstGeom prst="rect">
            <a:avLst/>
          </a:prstGeom>
        </p:spPr>
      </p:pic>
      <p:pic>
        <p:nvPicPr>
          <p:cNvPr id="5" name="Audio 4">
            <a:hlinkClick r:id="" action="ppaction://media"/>
            <a:extLst>
              <a:ext uri="{FF2B5EF4-FFF2-40B4-BE49-F238E27FC236}">
                <a16:creationId xmlns:a16="http://schemas.microsoft.com/office/drawing/2014/main" id="{01041E78-49DF-AC65-7231-30EF7652CE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8329689"/>
      </p:ext>
    </p:extLst>
  </p:cSld>
  <p:clrMapOvr>
    <a:masterClrMapping/>
  </p:clrMapOvr>
  <mc:AlternateContent xmlns:mc="http://schemas.openxmlformats.org/markup-compatibility/2006">
    <mc:Choice xmlns:p14="http://schemas.microsoft.com/office/powerpoint/2010/main" Requires="p14">
      <p:transition spd="slow" p14:dur="2000" advTm="74411"/>
    </mc:Choice>
    <mc:Fallback>
      <p:transition spd="slow" advTm="7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C9F02-5002-5AAC-D93C-5F5A89189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0B8D1-261E-F3B3-4042-BD506A57F4D8}"/>
              </a:ext>
            </a:extLst>
          </p:cNvPr>
          <p:cNvSpPr>
            <a:spLocks noGrp="1"/>
          </p:cNvSpPr>
          <p:nvPr>
            <p:ph type="title"/>
          </p:nvPr>
        </p:nvSpPr>
        <p:spPr>
          <a:xfrm>
            <a:off x="100924" y="-131039"/>
            <a:ext cx="10515600" cy="1325563"/>
          </a:xfrm>
        </p:spPr>
        <p:txBody>
          <a:bodyPr/>
          <a:lstStyle/>
          <a:p>
            <a:r>
              <a:rPr lang="en-GB" b="1" dirty="0">
                <a:solidFill>
                  <a:srgbClr val="00B050"/>
                </a:solidFill>
              </a:rPr>
              <a:t>Teachers will:</a:t>
            </a:r>
          </a:p>
        </p:txBody>
      </p:sp>
      <p:sp>
        <p:nvSpPr>
          <p:cNvPr id="3" name="TextBox 2">
            <a:extLst>
              <a:ext uri="{FF2B5EF4-FFF2-40B4-BE49-F238E27FC236}">
                <a16:creationId xmlns:a16="http://schemas.microsoft.com/office/drawing/2014/main" id="{07BA9EBE-8BE7-9C1E-7B9B-91CAAA287791}"/>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82045C9C-4C17-7420-ADF6-309BF90BF77A}"/>
              </a:ext>
            </a:extLst>
          </p:cNvPr>
          <p:cNvSpPr>
            <a:spLocks noGrp="1"/>
          </p:cNvSpPr>
          <p:nvPr>
            <p:ph idx="1"/>
          </p:nvPr>
        </p:nvSpPr>
        <p:spPr>
          <a:xfrm>
            <a:off x="205902" y="1194524"/>
            <a:ext cx="10630711" cy="5230203"/>
          </a:xfrm>
        </p:spPr>
        <p:txBody>
          <a:bodyPr>
            <a:normAutofit fontScale="62500" lnSpcReduction="20000"/>
          </a:bodyPr>
          <a:lstStyle/>
          <a:p>
            <a:pPr marL="0" indent="0" fontAlgn="base">
              <a:buNone/>
            </a:pPr>
            <a:endParaRPr lang="en-US" dirty="0"/>
          </a:p>
          <a:p>
            <a:pPr fontAlgn="base"/>
            <a:r>
              <a:rPr lang="en-GB" sz="3300" b="1" dirty="0"/>
              <a:t>communicate all behaviour instructions to ensure that they are clear, concrete and sequential.  </a:t>
            </a:r>
          </a:p>
          <a:p>
            <a:pPr fontAlgn="base"/>
            <a:r>
              <a:rPr lang="en-GB" sz="3300" dirty="0"/>
              <a:t>collectively share and model behaviour in our school, by speaking to all with respect, empathy, kindness and understanding.  </a:t>
            </a:r>
          </a:p>
          <a:p>
            <a:pPr fontAlgn="base"/>
            <a:r>
              <a:rPr lang="en-GB" sz="3300" b="1" dirty="0"/>
              <a:t>not shout at our students.   </a:t>
            </a:r>
            <a:r>
              <a:rPr lang="en-US" sz="3300" b="1" dirty="0"/>
              <a:t>​</a:t>
            </a:r>
          </a:p>
          <a:p>
            <a:pPr fontAlgn="base"/>
            <a:r>
              <a:rPr lang="en-GB" sz="3300" dirty="0"/>
              <a:t>welcome students warmly and check uniform as they enter the classroom. Meet, greet, SMART and seat.   </a:t>
            </a:r>
            <a:r>
              <a:rPr lang="en-US" sz="3300" dirty="0"/>
              <a:t>​</a:t>
            </a:r>
          </a:p>
          <a:p>
            <a:pPr fontAlgn="base"/>
            <a:r>
              <a:rPr lang="en-GB" sz="3300" b="1" dirty="0"/>
              <a:t>check that students have placed planners and equipment onto the desks and that bags and coats are stored away safely and neatly.  </a:t>
            </a:r>
            <a:r>
              <a:rPr lang="en-US" sz="3300" b="1" dirty="0"/>
              <a:t>​</a:t>
            </a:r>
          </a:p>
          <a:p>
            <a:pPr fontAlgn="base"/>
            <a:r>
              <a:rPr lang="en-GB" sz="3300" dirty="0"/>
              <a:t>positively encourage students to be respectful and co-operate to create a conducive learning environment. </a:t>
            </a:r>
            <a:r>
              <a:rPr lang="en-US" sz="3300" dirty="0"/>
              <a:t>​</a:t>
            </a:r>
          </a:p>
          <a:p>
            <a:pPr fontAlgn="base"/>
            <a:r>
              <a:rPr lang="en-GB" sz="3300" b="1" dirty="0"/>
              <a:t>actively encourage engagement in learning. </a:t>
            </a:r>
            <a:r>
              <a:rPr lang="en-US" sz="3300" b="1" dirty="0"/>
              <a:t>​</a:t>
            </a:r>
          </a:p>
          <a:p>
            <a:pPr fontAlgn="base"/>
            <a:r>
              <a:rPr lang="en-GB" sz="3300" dirty="0"/>
              <a:t>ensure that we have clear consistent entry and exit routines in the learning environment. </a:t>
            </a:r>
            <a:r>
              <a:rPr lang="en-US" sz="3300" dirty="0"/>
              <a:t>​</a:t>
            </a:r>
          </a:p>
          <a:p>
            <a:pPr fontAlgn="base"/>
            <a:r>
              <a:rPr lang="en-GB" sz="3300" b="1" dirty="0"/>
              <a:t>praise and celebrate lesson achievements. </a:t>
            </a:r>
            <a:r>
              <a:rPr lang="en-US" sz="3300" b="1" dirty="0"/>
              <a:t>​</a:t>
            </a:r>
          </a:p>
          <a:p>
            <a:pPr fontAlgn="base"/>
            <a:r>
              <a:rPr lang="en-GB" sz="3300" dirty="0"/>
              <a:t>dismiss classes in an orderly manner. </a:t>
            </a:r>
            <a:endParaRPr lang="en-US" sz="3300" dirty="0"/>
          </a:p>
          <a:p>
            <a:endParaRPr lang="en-GB" sz="2900" dirty="0"/>
          </a:p>
          <a:p>
            <a:pPr marL="0" indent="0">
              <a:buNone/>
            </a:pPr>
            <a:endParaRPr lang="en-GB" dirty="0"/>
          </a:p>
        </p:txBody>
      </p:sp>
      <p:pic>
        <p:nvPicPr>
          <p:cNvPr id="5" name="Picture 4" descr="A person pointing at a screen&#10;&#10;AI-generated content may be incorrect.">
            <a:extLst>
              <a:ext uri="{FF2B5EF4-FFF2-40B4-BE49-F238E27FC236}">
                <a16:creationId xmlns:a16="http://schemas.microsoft.com/office/drawing/2014/main" id="{87D4DF21-BAA2-B8E9-009B-A82197BBB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853" y="4926670"/>
            <a:ext cx="2683054" cy="1784231"/>
          </a:xfrm>
          <a:prstGeom prst="rect">
            <a:avLst/>
          </a:prstGeom>
        </p:spPr>
      </p:pic>
      <p:pic>
        <p:nvPicPr>
          <p:cNvPr id="8" name="Audio 7">
            <a:hlinkClick r:id="" action="ppaction://media"/>
            <a:extLst>
              <a:ext uri="{FF2B5EF4-FFF2-40B4-BE49-F238E27FC236}">
                <a16:creationId xmlns:a16="http://schemas.microsoft.com/office/drawing/2014/main" id="{5311CD43-F649-D51A-1397-1774697BAF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8371073"/>
      </p:ext>
    </p:extLst>
  </p:cSld>
  <p:clrMapOvr>
    <a:masterClrMapping/>
  </p:clrMapOvr>
  <mc:AlternateContent xmlns:mc="http://schemas.openxmlformats.org/markup-compatibility/2006">
    <mc:Choice xmlns:p14="http://schemas.microsoft.com/office/powerpoint/2010/main" Requires="p14">
      <p:transition spd="slow" p14:dur="2000" advTm="45946"/>
    </mc:Choice>
    <mc:Fallback>
      <p:transition spd="slow" advTm="45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C2DB-F290-C0AB-D17E-7F8BA1AD5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E4B97-497A-A91F-BF84-29B10DFF6552}"/>
              </a:ext>
            </a:extLst>
          </p:cNvPr>
          <p:cNvSpPr>
            <a:spLocks noGrp="1"/>
          </p:cNvSpPr>
          <p:nvPr>
            <p:ph type="title"/>
          </p:nvPr>
        </p:nvSpPr>
        <p:spPr>
          <a:xfrm>
            <a:off x="100924" y="-131039"/>
            <a:ext cx="10515600" cy="1325563"/>
          </a:xfrm>
        </p:spPr>
        <p:txBody>
          <a:bodyPr/>
          <a:lstStyle/>
          <a:p>
            <a:r>
              <a:rPr lang="en-GB" b="1" dirty="0">
                <a:solidFill>
                  <a:srgbClr val="00B050"/>
                </a:solidFill>
              </a:rPr>
              <a:t>Students will:</a:t>
            </a:r>
          </a:p>
        </p:txBody>
      </p:sp>
      <p:sp>
        <p:nvSpPr>
          <p:cNvPr id="3" name="TextBox 2">
            <a:extLst>
              <a:ext uri="{FF2B5EF4-FFF2-40B4-BE49-F238E27FC236}">
                <a16:creationId xmlns:a16="http://schemas.microsoft.com/office/drawing/2014/main" id="{C0DB1687-CB9A-888A-60E8-35A219DA063B}"/>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EAA8ECBA-0F54-00CB-B977-A6567505FE12}"/>
              </a:ext>
            </a:extLst>
          </p:cNvPr>
          <p:cNvSpPr>
            <a:spLocks noGrp="1"/>
          </p:cNvSpPr>
          <p:nvPr>
            <p:ph idx="1"/>
          </p:nvPr>
        </p:nvSpPr>
        <p:spPr>
          <a:xfrm>
            <a:off x="205902" y="1194524"/>
            <a:ext cx="10630711" cy="5230203"/>
          </a:xfrm>
        </p:spPr>
        <p:txBody>
          <a:bodyPr>
            <a:normAutofit fontScale="85000" lnSpcReduction="20000"/>
          </a:bodyPr>
          <a:lstStyle/>
          <a:p>
            <a:pPr fontAlgn="base"/>
            <a:r>
              <a:rPr lang="en-GB" b="1" dirty="0"/>
              <a:t>be respectful and polite when speaking to others. </a:t>
            </a:r>
            <a:r>
              <a:rPr lang="en-US" dirty="0"/>
              <a:t>​</a:t>
            </a:r>
          </a:p>
          <a:p>
            <a:pPr fontAlgn="base"/>
            <a:r>
              <a:rPr lang="en-GB" dirty="0"/>
              <a:t>arrive to lessons before the bell, line up quietly outside the classroom and take off their coat.</a:t>
            </a:r>
            <a:r>
              <a:rPr lang="en-US" dirty="0"/>
              <a:t>​</a:t>
            </a:r>
          </a:p>
          <a:p>
            <a:pPr fontAlgn="base"/>
            <a:r>
              <a:rPr lang="en-GB" b="1" dirty="0"/>
              <a:t>enter the room calmly, store their bag safely and place their planner and equipment on the desk. </a:t>
            </a:r>
            <a:r>
              <a:rPr lang="en-US" dirty="0"/>
              <a:t>​</a:t>
            </a:r>
          </a:p>
          <a:p>
            <a:pPr fontAlgn="base"/>
            <a:r>
              <a:rPr lang="en-GB" dirty="0"/>
              <a:t>begin immediately the task that is waiting for them. </a:t>
            </a:r>
            <a:r>
              <a:rPr lang="en-US" dirty="0"/>
              <a:t>​</a:t>
            </a:r>
          </a:p>
          <a:p>
            <a:pPr fontAlgn="base"/>
            <a:r>
              <a:rPr lang="en-GB" b="1" dirty="0"/>
              <a:t>pay attention when others are speaking. </a:t>
            </a:r>
            <a:r>
              <a:rPr lang="en-US" dirty="0"/>
              <a:t>​</a:t>
            </a:r>
          </a:p>
          <a:p>
            <a:pPr fontAlgn="base"/>
            <a:r>
              <a:rPr lang="en-GB" dirty="0"/>
              <a:t>complete the work set to the best of their ability. </a:t>
            </a:r>
            <a:r>
              <a:rPr lang="en-US" dirty="0"/>
              <a:t>​</a:t>
            </a:r>
          </a:p>
          <a:p>
            <a:pPr fontAlgn="base"/>
            <a:r>
              <a:rPr lang="en-GB" b="1" dirty="0"/>
              <a:t>record homework in their planner and complete it on time, to the best of their ability.</a:t>
            </a:r>
            <a:endParaRPr lang="en-GB" dirty="0"/>
          </a:p>
          <a:p>
            <a:pPr fontAlgn="base"/>
            <a:r>
              <a:rPr lang="en-GB" dirty="0"/>
              <a:t>always wear uniform correctly.</a:t>
            </a:r>
            <a:endParaRPr lang="en-US" dirty="0"/>
          </a:p>
          <a:p>
            <a:pPr fontAlgn="base"/>
            <a:r>
              <a:rPr lang="en-GB" b="1" dirty="0"/>
              <a:t>always keep to the left whilst walking around school and </a:t>
            </a:r>
            <a:r>
              <a:rPr lang="en-US" dirty="0"/>
              <a:t>​</a:t>
            </a:r>
            <a:br>
              <a:rPr lang="en-US" dirty="0"/>
            </a:br>
            <a:r>
              <a:rPr lang="en-GB" b="1" dirty="0"/>
              <a:t>behave in a calm manner. </a:t>
            </a:r>
            <a:r>
              <a:rPr lang="en-US" dirty="0"/>
              <a:t>​</a:t>
            </a:r>
          </a:p>
          <a:p>
            <a:pPr fontAlgn="base"/>
            <a:r>
              <a:rPr lang="en-GB" dirty="0"/>
              <a:t>put litter in the bin and take pride in the environment. </a:t>
            </a:r>
            <a:r>
              <a:rPr lang="en-US" dirty="0"/>
              <a:t>​</a:t>
            </a:r>
          </a:p>
          <a:p>
            <a:pPr marL="0" indent="0">
              <a:buNone/>
            </a:pPr>
            <a:endParaRPr lang="en-GB" sz="2900" dirty="0"/>
          </a:p>
          <a:p>
            <a:pPr marL="0" indent="0">
              <a:buNone/>
            </a:pPr>
            <a:endParaRPr lang="en-GB" dirty="0"/>
          </a:p>
        </p:txBody>
      </p:sp>
      <p:pic>
        <p:nvPicPr>
          <p:cNvPr id="5" name="Picture 4" descr="A group of young men sitting in a circle&#10;&#10;AI-generated content may be incorrect.">
            <a:extLst>
              <a:ext uri="{FF2B5EF4-FFF2-40B4-BE49-F238E27FC236}">
                <a16:creationId xmlns:a16="http://schemas.microsoft.com/office/drawing/2014/main" id="{E6F89BE4-5286-B781-4D57-CFB2ED6CC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934" y="4813800"/>
            <a:ext cx="3157066" cy="2044200"/>
          </a:xfrm>
          <a:prstGeom prst="rect">
            <a:avLst/>
          </a:prstGeom>
        </p:spPr>
      </p:pic>
      <p:pic>
        <p:nvPicPr>
          <p:cNvPr id="8" name="Audio 7">
            <a:hlinkClick r:id="" action="ppaction://media"/>
            <a:extLst>
              <a:ext uri="{FF2B5EF4-FFF2-40B4-BE49-F238E27FC236}">
                <a16:creationId xmlns:a16="http://schemas.microsoft.com/office/drawing/2014/main" id="{F11CEB84-D0B0-EA7A-054D-1141A82083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9582791"/>
      </p:ext>
    </p:extLst>
  </p:cSld>
  <p:clrMapOvr>
    <a:masterClrMapping/>
  </p:clrMapOvr>
  <mc:AlternateContent xmlns:mc="http://schemas.openxmlformats.org/markup-compatibility/2006">
    <mc:Choice xmlns:p14="http://schemas.microsoft.com/office/powerpoint/2010/main" Requires="p14">
      <p:transition spd="slow" p14:dur="2000" advTm="55655"/>
    </mc:Choice>
    <mc:Fallback>
      <p:transition spd="slow" advTm="5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C0DD-386D-D1C6-6EDC-DE02E61D0614}"/>
              </a:ext>
            </a:extLst>
          </p:cNvPr>
          <p:cNvSpPr>
            <a:spLocks noGrp="1"/>
          </p:cNvSpPr>
          <p:nvPr>
            <p:ph type="title"/>
          </p:nvPr>
        </p:nvSpPr>
        <p:spPr>
          <a:xfrm>
            <a:off x="118353" y="131661"/>
            <a:ext cx="10515600" cy="1325563"/>
          </a:xfrm>
        </p:spPr>
        <p:txBody>
          <a:bodyPr/>
          <a:lstStyle/>
          <a:p>
            <a:r>
              <a:rPr lang="en-GB" b="1" dirty="0">
                <a:solidFill>
                  <a:srgbClr val="00B050"/>
                </a:solidFill>
              </a:rPr>
              <a:t>Communication with parents</a:t>
            </a:r>
          </a:p>
        </p:txBody>
      </p:sp>
      <p:sp>
        <p:nvSpPr>
          <p:cNvPr id="5" name="TextBox 4">
            <a:extLst>
              <a:ext uri="{FF2B5EF4-FFF2-40B4-BE49-F238E27FC236}">
                <a16:creationId xmlns:a16="http://schemas.microsoft.com/office/drawing/2014/main" id="{119480D8-659E-1A15-A28F-2E5D7C1CD764}"/>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3F358E75-5B60-8224-37F2-BE7FC076FD92}"/>
              </a:ext>
            </a:extLst>
          </p:cNvPr>
          <p:cNvSpPr>
            <a:spLocks noGrp="1"/>
          </p:cNvSpPr>
          <p:nvPr>
            <p:ph idx="1"/>
          </p:nvPr>
        </p:nvSpPr>
        <p:spPr/>
        <p:txBody>
          <a:bodyPr vert="horz" lIns="91440" tIns="45720" rIns="91440" bIns="45720" rtlCol="0" anchor="t">
            <a:normAutofit/>
          </a:bodyPr>
          <a:lstStyle/>
          <a:p>
            <a:pPr marL="0" indent="0">
              <a:buNone/>
            </a:pPr>
            <a:endParaRPr lang="en-GB" dirty="0">
              <a:latin typeface="Arial"/>
              <a:cs typeface="Arial"/>
            </a:endParaRPr>
          </a:p>
          <a:p>
            <a:endParaRPr lang="en-GB" dirty="0">
              <a:latin typeface="Arial"/>
              <a:cs typeface="Arial"/>
            </a:endParaRPr>
          </a:p>
        </p:txBody>
      </p:sp>
      <p:sp>
        <p:nvSpPr>
          <p:cNvPr id="3" name="Text Placeholder 2">
            <a:extLst>
              <a:ext uri="{FF2B5EF4-FFF2-40B4-BE49-F238E27FC236}">
                <a16:creationId xmlns:a16="http://schemas.microsoft.com/office/drawing/2014/main" id="{36F705F4-3CD4-C6EC-78A1-21C87378C0BD}"/>
              </a:ext>
            </a:extLst>
          </p:cNvPr>
          <p:cNvSpPr>
            <a:spLocks noGrp="1"/>
          </p:cNvSpPr>
          <p:nvPr/>
        </p:nvSpPr>
        <p:spPr>
          <a:xfrm>
            <a:off x="325459" y="1208106"/>
            <a:ext cx="10151230" cy="52927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itchFamily="34" charset="0"/>
              <a:buChar char="•"/>
            </a:pPr>
            <a:r>
              <a:rPr lang="en-GB" sz="2400" b="1" dirty="0">
                <a:solidFill>
                  <a:schemeClr val="tx1"/>
                </a:solidFill>
              </a:rPr>
              <a:t>Planners</a:t>
            </a:r>
            <a:r>
              <a:rPr lang="en-GB" sz="2400" dirty="0">
                <a:solidFill>
                  <a:schemeClr val="tx1"/>
                </a:solidFill>
              </a:rPr>
              <a:t> – communication is a two-way process so please ask your child to see their planner and you can write notes for teachers too.</a:t>
            </a:r>
          </a:p>
          <a:p>
            <a:pPr marL="342900" indent="-342900">
              <a:buFont typeface="Arial" pitchFamily="34" charset="0"/>
              <a:buChar char="•"/>
            </a:pPr>
            <a:r>
              <a:rPr lang="en-GB" sz="2400" b="1" dirty="0">
                <a:solidFill>
                  <a:schemeClr val="tx1"/>
                </a:solidFill>
              </a:rPr>
              <a:t>Arbor </a:t>
            </a:r>
            <a:r>
              <a:rPr lang="en-GB" sz="2400" dirty="0">
                <a:solidFill>
                  <a:schemeClr val="tx1"/>
                </a:solidFill>
              </a:rPr>
              <a:t>– this is our main communication tool where you will receive text messages and emails informing you of different things. </a:t>
            </a:r>
            <a:r>
              <a:rPr lang="en-GB" sz="2400" b="1" dirty="0">
                <a:solidFill>
                  <a:schemeClr val="tx1"/>
                </a:solidFill>
              </a:rPr>
              <a:t>More details will follow about the Parent App in October ‘25</a:t>
            </a:r>
            <a:endParaRPr lang="en-GB" sz="2400" dirty="0">
              <a:solidFill>
                <a:schemeClr val="tx1"/>
              </a:solidFill>
            </a:endParaRPr>
          </a:p>
          <a:p>
            <a:pPr marL="342900" indent="-342900">
              <a:buFont typeface="Arial" pitchFamily="34" charset="0"/>
              <a:buChar char="•"/>
            </a:pPr>
            <a:r>
              <a:rPr lang="en-GB" sz="2400" b="1" dirty="0">
                <a:solidFill>
                  <a:schemeClr val="tx1"/>
                </a:solidFill>
              </a:rPr>
              <a:t>Email address and phone contacts </a:t>
            </a:r>
            <a:r>
              <a:rPr lang="en-GB" sz="2400" dirty="0">
                <a:solidFill>
                  <a:schemeClr val="tx1"/>
                </a:solidFill>
              </a:rPr>
              <a:t>– these are essential so please ensure we are kept up to date with any changes. </a:t>
            </a:r>
            <a:r>
              <a:rPr lang="en-GB" sz="2400" b="1" dirty="0">
                <a:solidFill>
                  <a:schemeClr val="tx1"/>
                </a:solidFill>
              </a:rPr>
              <a:t>Please complete the Microsoft Form by 27 June 2025</a:t>
            </a:r>
          </a:p>
          <a:p>
            <a:pPr marL="342900" indent="-342900">
              <a:buFont typeface="Arial" pitchFamily="34" charset="0"/>
              <a:buChar char="•"/>
            </a:pPr>
            <a:r>
              <a:rPr lang="en-GB" sz="2400" b="1" dirty="0">
                <a:solidFill>
                  <a:schemeClr val="tx1"/>
                </a:solidFill>
                <a:hlinkClick r:id="rId4"/>
              </a:rPr>
              <a:t>RGSenquiries@sch.im</a:t>
            </a:r>
            <a:r>
              <a:rPr lang="en-GB" sz="2400" b="1" dirty="0">
                <a:solidFill>
                  <a:schemeClr val="tx1"/>
                </a:solidFill>
              </a:rPr>
              <a:t> – </a:t>
            </a:r>
            <a:r>
              <a:rPr lang="en-GB" sz="2400" dirty="0">
                <a:solidFill>
                  <a:schemeClr val="tx1"/>
                </a:solidFill>
              </a:rPr>
              <a:t>parents can email this address and we have 5 working days to respond.</a:t>
            </a:r>
            <a:endParaRPr lang="en-GB" sz="2400" b="1" dirty="0">
              <a:solidFill>
                <a:schemeClr val="tx1"/>
              </a:solidFill>
            </a:endParaRPr>
          </a:p>
          <a:p>
            <a:pPr marL="342900" indent="-342900"/>
            <a:r>
              <a:rPr lang="en-GB" sz="2400" b="1" dirty="0">
                <a:solidFill>
                  <a:schemeClr val="tx1"/>
                </a:solidFill>
              </a:rPr>
              <a:t>Achievement reports – </a:t>
            </a:r>
            <a:r>
              <a:rPr lang="en-GB" sz="2400" dirty="0">
                <a:solidFill>
                  <a:schemeClr val="tx1"/>
                </a:solidFill>
              </a:rPr>
              <a:t>will be sent home three times a year.</a:t>
            </a:r>
          </a:p>
          <a:p>
            <a:pPr marL="342900" indent="-342900"/>
            <a:r>
              <a:rPr lang="en-GB" sz="2400" b="1" dirty="0">
                <a:solidFill>
                  <a:schemeClr val="tx1"/>
                </a:solidFill>
              </a:rPr>
              <a:t>Progress Day </a:t>
            </a:r>
            <a:r>
              <a:rPr lang="en-GB" sz="2400" dirty="0">
                <a:solidFill>
                  <a:schemeClr val="tx1"/>
                </a:solidFill>
              </a:rPr>
              <a:t>– Wednesday 11 February 2026</a:t>
            </a:r>
          </a:p>
          <a:p>
            <a:pPr marL="342900" indent="-342900"/>
            <a:r>
              <a:rPr lang="en-GB" sz="2400" b="1" dirty="0">
                <a:solidFill>
                  <a:schemeClr val="tx1"/>
                </a:solidFill>
              </a:rPr>
              <a:t>School website &amp; Safer Schools App.</a:t>
            </a:r>
          </a:p>
          <a:p>
            <a:pPr marL="342900" indent="-342900">
              <a:buFont typeface="Arial" pitchFamily="34" charset="0"/>
              <a:buChar char="•"/>
            </a:pPr>
            <a:r>
              <a:rPr lang="en-GB" sz="2400" b="1" dirty="0">
                <a:solidFill>
                  <a:schemeClr val="tx1"/>
                </a:solidFill>
              </a:rPr>
              <a:t>Mobile phones are NOT allowed in school </a:t>
            </a:r>
            <a:r>
              <a:rPr lang="en-GB" sz="2400" dirty="0">
                <a:solidFill>
                  <a:schemeClr val="tx1"/>
                </a:solidFill>
              </a:rPr>
              <a:t>therefore, students are not to use them as contact with parents. School will call parents if needed and parents can call our school office</a:t>
            </a:r>
          </a:p>
          <a:p>
            <a:pPr marL="0" indent="0">
              <a:buNone/>
            </a:pPr>
            <a:endParaRPr lang="en-GB" sz="2400" dirty="0">
              <a:solidFill>
                <a:schemeClr val="tx1"/>
              </a:solidFill>
            </a:endParaRPr>
          </a:p>
          <a:p>
            <a:pPr marL="0" indent="0">
              <a:buNone/>
            </a:pPr>
            <a:endParaRPr lang="en-GB" sz="2400" dirty="0"/>
          </a:p>
          <a:p>
            <a:endParaRPr lang="en-GB" sz="2400" dirty="0"/>
          </a:p>
          <a:p>
            <a:endParaRPr lang="en-GB" sz="2400" dirty="0"/>
          </a:p>
          <a:p>
            <a:endParaRPr lang="en-GB" sz="2400" dirty="0"/>
          </a:p>
        </p:txBody>
      </p:sp>
      <p:pic>
        <p:nvPicPr>
          <p:cNvPr id="8" name="Audio 7">
            <a:hlinkClick r:id="" action="ppaction://media"/>
            <a:extLst>
              <a:ext uri="{FF2B5EF4-FFF2-40B4-BE49-F238E27FC236}">
                <a16:creationId xmlns:a16="http://schemas.microsoft.com/office/drawing/2014/main" id="{A960FE42-6EC7-50D8-2341-DC61C5878B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536179"/>
      </p:ext>
    </p:extLst>
  </p:cSld>
  <p:clrMapOvr>
    <a:masterClrMapping/>
  </p:clrMapOvr>
  <mc:AlternateContent xmlns:mc="http://schemas.openxmlformats.org/markup-compatibility/2006">
    <mc:Choice xmlns:p14="http://schemas.microsoft.com/office/powerpoint/2010/main" Requires="p14">
      <p:transition spd="slow" p14:dur="2000" advTm="142474"/>
    </mc:Choice>
    <mc:Fallback>
      <p:transition spd="slow" advTm="14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08A7A-5D0B-495B-BC1D-2B3C0EE44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D35AA-43A3-8CD3-3EE8-F71EA265DEDB}"/>
              </a:ext>
            </a:extLst>
          </p:cNvPr>
          <p:cNvSpPr>
            <a:spLocks noGrp="1"/>
          </p:cNvSpPr>
          <p:nvPr>
            <p:ph type="title"/>
          </p:nvPr>
        </p:nvSpPr>
        <p:spPr>
          <a:xfrm>
            <a:off x="118353" y="131661"/>
            <a:ext cx="10515600" cy="1325563"/>
          </a:xfrm>
        </p:spPr>
        <p:txBody>
          <a:bodyPr/>
          <a:lstStyle/>
          <a:p>
            <a:r>
              <a:rPr lang="en-GB" b="1" dirty="0">
                <a:solidFill>
                  <a:srgbClr val="00B050"/>
                </a:solidFill>
              </a:rPr>
              <a:t>Start of Term Arrangements</a:t>
            </a:r>
          </a:p>
        </p:txBody>
      </p:sp>
      <p:sp>
        <p:nvSpPr>
          <p:cNvPr id="5" name="TextBox 4">
            <a:extLst>
              <a:ext uri="{FF2B5EF4-FFF2-40B4-BE49-F238E27FC236}">
                <a16:creationId xmlns:a16="http://schemas.microsoft.com/office/drawing/2014/main" id="{3015E65B-C448-C367-424F-5A2CE51261E0}"/>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CC4D32D4-A97C-63E4-2E60-064F32FD1E45}"/>
              </a:ext>
            </a:extLst>
          </p:cNvPr>
          <p:cNvSpPr>
            <a:spLocks noGrp="1"/>
          </p:cNvSpPr>
          <p:nvPr>
            <p:ph idx="1"/>
          </p:nvPr>
        </p:nvSpPr>
        <p:spPr/>
        <p:txBody>
          <a:bodyPr vert="horz" lIns="91440" tIns="45720" rIns="91440" bIns="45720" rtlCol="0" anchor="t">
            <a:normAutofit/>
          </a:bodyPr>
          <a:lstStyle/>
          <a:p>
            <a:pPr marL="0" indent="0">
              <a:buNone/>
            </a:pPr>
            <a:endParaRPr lang="en-GB" dirty="0">
              <a:latin typeface="Arial"/>
              <a:cs typeface="Arial"/>
            </a:endParaRPr>
          </a:p>
          <a:p>
            <a:endParaRPr lang="en-GB" dirty="0">
              <a:latin typeface="Arial"/>
              <a:cs typeface="Arial"/>
            </a:endParaRPr>
          </a:p>
        </p:txBody>
      </p:sp>
      <p:sp>
        <p:nvSpPr>
          <p:cNvPr id="3" name="Text Placeholder 2">
            <a:extLst>
              <a:ext uri="{FF2B5EF4-FFF2-40B4-BE49-F238E27FC236}">
                <a16:creationId xmlns:a16="http://schemas.microsoft.com/office/drawing/2014/main" id="{16B15B97-1BD6-9E53-6BBC-FE2B816D076C}"/>
              </a:ext>
            </a:extLst>
          </p:cNvPr>
          <p:cNvSpPr>
            <a:spLocks noGrp="1"/>
          </p:cNvSpPr>
          <p:nvPr/>
        </p:nvSpPr>
        <p:spPr>
          <a:xfrm>
            <a:off x="286548" y="1430904"/>
            <a:ext cx="8906090" cy="484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tx1"/>
                </a:solidFill>
              </a:rPr>
              <a:t>Your child will start with us on </a:t>
            </a:r>
            <a:r>
              <a:rPr lang="en-GB" sz="2400" b="1" dirty="0">
                <a:solidFill>
                  <a:schemeClr val="tx1"/>
                </a:solidFill>
              </a:rPr>
              <a:t>Wednesday 03 September 2025</a:t>
            </a:r>
          </a:p>
          <a:p>
            <a:endParaRPr lang="en-GB" sz="2400" dirty="0"/>
          </a:p>
          <a:p>
            <a:r>
              <a:rPr lang="en-GB" sz="2400" dirty="0">
                <a:solidFill>
                  <a:schemeClr val="tx1"/>
                </a:solidFill>
              </a:rPr>
              <a:t>Arrive in school for 8:35 and meet on East yard where tutors will meet them.</a:t>
            </a:r>
          </a:p>
          <a:p>
            <a:endParaRPr lang="en-GB" sz="2400" dirty="0">
              <a:solidFill>
                <a:schemeClr val="tx1"/>
              </a:solidFill>
            </a:endParaRPr>
          </a:p>
          <a:p>
            <a:r>
              <a:rPr lang="en-GB" sz="2400" dirty="0">
                <a:solidFill>
                  <a:schemeClr val="tx1"/>
                </a:solidFill>
              </a:rPr>
              <a:t>8:45 Assembly with Mrs Taylor &amp; Miss Johnson.</a:t>
            </a:r>
          </a:p>
          <a:p>
            <a:endParaRPr lang="en-GB" sz="2400" dirty="0">
              <a:solidFill>
                <a:schemeClr val="tx1"/>
              </a:solidFill>
            </a:endParaRPr>
          </a:p>
          <a:p>
            <a:r>
              <a:rPr lang="en-GB" sz="2400" dirty="0">
                <a:solidFill>
                  <a:schemeClr val="tx1"/>
                </a:solidFill>
              </a:rPr>
              <a:t>With tutor for the morning &amp; then lessons from 11:05.</a:t>
            </a:r>
          </a:p>
          <a:p>
            <a:endParaRPr lang="en-GB" sz="2400" dirty="0">
              <a:solidFill>
                <a:schemeClr val="tx1"/>
              </a:solidFill>
            </a:endParaRPr>
          </a:p>
          <a:p>
            <a:r>
              <a:rPr lang="en-GB" sz="2400" dirty="0">
                <a:solidFill>
                  <a:schemeClr val="tx1"/>
                </a:solidFill>
              </a:rPr>
              <a:t>Year 7 will go to lunch early for the first week.</a:t>
            </a:r>
          </a:p>
          <a:p>
            <a:endParaRPr lang="en-GB" sz="2400" dirty="0"/>
          </a:p>
          <a:p>
            <a:endParaRPr lang="en-GB" sz="2400" dirty="0"/>
          </a:p>
          <a:p>
            <a:endParaRPr lang="en-GB" sz="2400" dirty="0"/>
          </a:p>
        </p:txBody>
      </p:sp>
      <p:pic>
        <p:nvPicPr>
          <p:cNvPr id="7" name="Picture 6" descr="A group of young men working on a project&#10;&#10;AI-generated content may be incorrect.">
            <a:extLst>
              <a:ext uri="{FF2B5EF4-FFF2-40B4-BE49-F238E27FC236}">
                <a16:creationId xmlns:a16="http://schemas.microsoft.com/office/drawing/2014/main" id="{C957DC38-A45A-A145-2B0D-40352824D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0433" y="2344366"/>
            <a:ext cx="3001567" cy="4513634"/>
          </a:xfrm>
          <a:prstGeom prst="rect">
            <a:avLst/>
          </a:prstGeom>
        </p:spPr>
      </p:pic>
      <p:pic>
        <p:nvPicPr>
          <p:cNvPr id="9" name="Audio 8">
            <a:hlinkClick r:id="" action="ppaction://media"/>
            <a:extLst>
              <a:ext uri="{FF2B5EF4-FFF2-40B4-BE49-F238E27FC236}">
                <a16:creationId xmlns:a16="http://schemas.microsoft.com/office/drawing/2014/main" id="{D3A9B433-BFF0-5716-1C7D-EDD1F7887A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1152904"/>
      </p:ext>
    </p:extLst>
  </p:cSld>
  <p:clrMapOvr>
    <a:masterClrMapping/>
  </p:clrMapOvr>
  <mc:AlternateContent xmlns:mc="http://schemas.openxmlformats.org/markup-compatibility/2006">
    <mc:Choice xmlns:p14="http://schemas.microsoft.com/office/powerpoint/2010/main" Requires="p14">
      <p:transition spd="slow" p14:dur="2000" advTm="69282"/>
    </mc:Choice>
    <mc:Fallback>
      <p:transition spd="slow" advTm="6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BF32-EE96-C1CF-BAC2-196629EC7A14}"/>
              </a:ext>
            </a:extLst>
          </p:cNvPr>
          <p:cNvSpPr>
            <a:spLocks noGrp="1"/>
          </p:cNvSpPr>
          <p:nvPr>
            <p:ph type="title"/>
          </p:nvPr>
        </p:nvSpPr>
        <p:spPr>
          <a:xfrm>
            <a:off x="104091" y="110495"/>
            <a:ext cx="10515600" cy="1325563"/>
          </a:xfrm>
        </p:spPr>
        <p:txBody>
          <a:bodyPr>
            <a:normAutofit/>
          </a:bodyPr>
          <a:lstStyle/>
          <a:p>
            <a:r>
              <a:rPr lang="en-GB" sz="3600" b="1" dirty="0">
                <a:solidFill>
                  <a:srgbClr val="00B050"/>
                </a:solidFill>
              </a:rPr>
              <a:t>Welcome Days Arrangements 2 &amp; 3 July 25 </a:t>
            </a:r>
          </a:p>
        </p:txBody>
      </p:sp>
      <p:sp>
        <p:nvSpPr>
          <p:cNvPr id="3" name="TextBox 2">
            <a:extLst>
              <a:ext uri="{FF2B5EF4-FFF2-40B4-BE49-F238E27FC236}">
                <a16:creationId xmlns:a16="http://schemas.microsoft.com/office/drawing/2014/main" id="{5C503EB6-4122-C8B2-CFD9-437AEA29417F}"/>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7" name="TextBox 6">
            <a:extLst>
              <a:ext uri="{FF2B5EF4-FFF2-40B4-BE49-F238E27FC236}">
                <a16:creationId xmlns:a16="http://schemas.microsoft.com/office/drawing/2014/main" id="{A9D0B7D5-D66D-66C0-F404-FBB21321A1DC}"/>
              </a:ext>
            </a:extLst>
          </p:cNvPr>
          <p:cNvSpPr txBox="1"/>
          <p:nvPr/>
        </p:nvSpPr>
        <p:spPr>
          <a:xfrm>
            <a:off x="261589" y="1436058"/>
            <a:ext cx="8862956" cy="6147837"/>
          </a:xfrm>
          <a:prstGeom prst="rect">
            <a:avLst/>
          </a:prstGeom>
          <a:noFill/>
        </p:spPr>
        <p:txBody>
          <a:bodyPr wrap="square">
            <a:spAutoFit/>
          </a:bodyPr>
          <a:lstStyle/>
          <a:p>
            <a:pPr algn="l" rtl="0" fontAlgn="base">
              <a:lnSpc>
                <a:spcPts val="1650"/>
              </a:lnSpc>
              <a:buNone/>
            </a:pPr>
            <a:r>
              <a:rPr lang="en-GB" sz="2800" b="1" i="0" u="none" strike="noStrike" dirty="0">
                <a:solidFill>
                  <a:srgbClr val="000000"/>
                </a:solidFill>
                <a:effectLst/>
                <a:latin typeface="Arial" panose="020B0604020202020204" pitchFamily="34" charset="0"/>
              </a:rPr>
              <a:t>What will your children experience?</a:t>
            </a:r>
            <a:r>
              <a:rPr lang="en-US" sz="3200" b="0" i="0" dirty="0">
                <a:solidFill>
                  <a:srgbClr val="000000"/>
                </a:solidFill>
                <a:effectLst/>
                <a:latin typeface="Arial" panose="020B0604020202020204" pitchFamily="34" charset="0"/>
              </a:rPr>
              <a:t>​</a:t>
            </a:r>
          </a:p>
          <a:p>
            <a:pPr algn="l" rtl="0" fontAlgn="base">
              <a:lnSpc>
                <a:spcPts val="1650"/>
              </a:lnSpc>
            </a:pPr>
            <a:endParaRPr lang="en-GB" dirty="0">
              <a:solidFill>
                <a:srgbClr val="000000"/>
              </a:solidFill>
              <a:latin typeface="Arial" panose="020B0604020202020204" pitchFamily="34" charset="0"/>
            </a:endParaRPr>
          </a:p>
          <a:p>
            <a:pPr algn="l" rtl="0" fontAlgn="base">
              <a:lnSpc>
                <a:spcPts val="1650"/>
              </a:lnSpc>
            </a:pPr>
            <a:endParaRPr lang="en-GB" dirty="0">
              <a:solidFill>
                <a:srgbClr val="000000"/>
              </a:solidFill>
              <a:latin typeface="Arial" panose="020B0604020202020204" pitchFamily="34" charset="0"/>
            </a:endParaRPr>
          </a:p>
          <a:p>
            <a:pPr marL="285750" indent="-285750" algn="l" rtl="0" fontAlgn="base">
              <a:lnSpc>
                <a:spcPts val="1650"/>
              </a:lnSpc>
              <a:buFont typeface="Arial" panose="020B0604020202020204" pitchFamily="34" charset="0"/>
              <a:buChar char="•"/>
            </a:pPr>
            <a:r>
              <a:rPr lang="en-GB" sz="2400" b="0" i="0" dirty="0">
                <a:solidFill>
                  <a:srgbClr val="000000"/>
                </a:solidFill>
                <a:effectLst/>
                <a:latin typeface="Arial" panose="020B0604020202020204" pitchFamily="34" charset="0"/>
              </a:rPr>
              <a:t>Two full days at RGS starting from 8:40 to 15:15</a:t>
            </a:r>
          </a:p>
          <a:p>
            <a:pPr marL="285750" indent="-285750" algn="l" rtl="0" fontAlgn="base">
              <a:lnSpc>
                <a:spcPts val="1650"/>
              </a:lnSpc>
              <a:buFont typeface="Arial" panose="020B0604020202020204" pitchFamily="34" charset="0"/>
              <a:buChar char="•"/>
            </a:pPr>
            <a:endParaRPr lang="en-GB" sz="2400" dirty="0">
              <a:solidFill>
                <a:srgbClr val="000000"/>
              </a:solidFill>
              <a:latin typeface="Arial" panose="020B0604020202020204" pitchFamily="34" charset="0"/>
            </a:endParaRPr>
          </a:p>
          <a:p>
            <a:pPr marL="285750" indent="-285750" algn="l" rtl="0" fontAlgn="base">
              <a:buFont typeface="Arial" panose="020B0604020202020204" pitchFamily="34" charset="0"/>
              <a:buChar char="•"/>
            </a:pPr>
            <a:r>
              <a:rPr lang="en-GB" sz="2400" dirty="0">
                <a:solidFill>
                  <a:srgbClr val="000000"/>
                </a:solidFill>
                <a:latin typeface="Arial" panose="020B0604020202020204" pitchFamily="34" charset="0"/>
              </a:rPr>
              <a:t>Each day will arrive at the West Hall where they will be greeted by staff</a:t>
            </a:r>
          </a:p>
          <a:p>
            <a:pPr marL="285750" indent="-285750" algn="l" rtl="0" fontAlgn="base">
              <a:lnSpc>
                <a:spcPts val="1650"/>
              </a:lnSpc>
              <a:buFont typeface="Arial" panose="020B0604020202020204" pitchFamily="34" charset="0"/>
              <a:buChar char="•"/>
            </a:pPr>
            <a:endParaRPr lang="en-GB" sz="2400" b="0" i="0" dirty="0">
              <a:solidFill>
                <a:srgbClr val="000000"/>
              </a:solidFill>
              <a:effectLst/>
              <a:latin typeface="Arial" panose="020B0604020202020204" pitchFamily="34" charset="0"/>
            </a:endParaRPr>
          </a:p>
          <a:p>
            <a:pPr marL="285750" indent="-285750" algn="l" rtl="0" fontAlgn="base">
              <a:lnSpc>
                <a:spcPts val="1650"/>
              </a:lnSpc>
              <a:buFont typeface="Arial" panose="020B0604020202020204" pitchFamily="34" charset="0"/>
              <a:buChar char="•"/>
            </a:pPr>
            <a:r>
              <a:rPr lang="en-GB" sz="2400" dirty="0">
                <a:solidFill>
                  <a:srgbClr val="000000"/>
                </a:solidFill>
                <a:latin typeface="Arial" panose="020B0604020202020204" pitchFamily="34" charset="0"/>
              </a:rPr>
              <a:t>Meet tutors</a:t>
            </a:r>
          </a:p>
          <a:p>
            <a:pPr marL="285750" indent="-285750" algn="l" rtl="0" fontAlgn="base">
              <a:lnSpc>
                <a:spcPts val="1650"/>
              </a:lnSpc>
              <a:buFont typeface="Arial" panose="020B0604020202020204" pitchFamily="34" charset="0"/>
              <a:buChar char="•"/>
            </a:pPr>
            <a:endParaRPr lang="en-GB" sz="2400" b="0" i="0" dirty="0">
              <a:solidFill>
                <a:srgbClr val="000000"/>
              </a:solidFill>
              <a:effectLst/>
              <a:latin typeface="Arial" panose="020B0604020202020204" pitchFamily="34" charset="0"/>
            </a:endParaRPr>
          </a:p>
          <a:p>
            <a:pPr marL="285750" indent="-285750" algn="l" rtl="0" fontAlgn="base">
              <a:lnSpc>
                <a:spcPts val="1650"/>
              </a:lnSpc>
              <a:buFont typeface="Arial" panose="020B0604020202020204" pitchFamily="34" charset="0"/>
              <a:buChar char="•"/>
            </a:pPr>
            <a:r>
              <a:rPr lang="en-GB" sz="2400" b="0" i="0" dirty="0">
                <a:solidFill>
                  <a:srgbClr val="000000"/>
                </a:solidFill>
                <a:effectLst/>
                <a:latin typeface="Arial" panose="020B0604020202020204" pitchFamily="34" charset="0"/>
              </a:rPr>
              <a:t>Different lessons throughout the days</a:t>
            </a:r>
          </a:p>
          <a:p>
            <a:pPr marL="285750" indent="-285750" algn="l" rtl="0" fontAlgn="base">
              <a:lnSpc>
                <a:spcPts val="1650"/>
              </a:lnSpc>
              <a:buFont typeface="Arial" panose="020B0604020202020204" pitchFamily="34" charset="0"/>
              <a:buChar char="•"/>
            </a:pPr>
            <a:endParaRPr lang="en-GB" sz="2400" dirty="0">
              <a:solidFill>
                <a:srgbClr val="000000"/>
              </a:solidFill>
              <a:latin typeface="Arial" panose="020B0604020202020204" pitchFamily="34" charset="0"/>
            </a:endParaRPr>
          </a:p>
          <a:p>
            <a:pPr marL="285750" indent="-285750" algn="l" rtl="0" fontAlgn="base">
              <a:buFont typeface="Arial" panose="020B0604020202020204" pitchFamily="34" charset="0"/>
              <a:buChar char="•"/>
            </a:pPr>
            <a:r>
              <a:rPr lang="en-GB" sz="2400" b="0" i="0" dirty="0">
                <a:solidFill>
                  <a:srgbClr val="000000"/>
                </a:solidFill>
                <a:effectLst/>
                <a:latin typeface="Arial" panose="020B0604020202020204" pitchFamily="34" charset="0"/>
              </a:rPr>
              <a:t>Experience school lunches and social times (bring money with you)</a:t>
            </a:r>
          </a:p>
          <a:p>
            <a:pPr marL="285750" indent="-285750" algn="l" rtl="0" fontAlgn="base">
              <a:lnSpc>
                <a:spcPts val="1650"/>
              </a:lnSpc>
              <a:buFont typeface="Arial" panose="020B0604020202020204" pitchFamily="34" charset="0"/>
              <a:buChar char="•"/>
            </a:pPr>
            <a:endParaRPr lang="en-GB" sz="2400" dirty="0">
              <a:solidFill>
                <a:srgbClr val="000000"/>
              </a:solidFill>
              <a:latin typeface="Arial" panose="020B0604020202020204" pitchFamily="34" charset="0"/>
            </a:endParaRPr>
          </a:p>
          <a:p>
            <a:pPr marL="285750" indent="-285750" algn="l" rtl="0" fontAlgn="base">
              <a:lnSpc>
                <a:spcPts val="1650"/>
              </a:lnSpc>
              <a:buFont typeface="Arial" panose="020B0604020202020204" pitchFamily="34" charset="0"/>
              <a:buChar char="•"/>
            </a:pPr>
            <a:r>
              <a:rPr lang="en-GB" sz="2400" b="0" i="0" dirty="0">
                <a:solidFill>
                  <a:srgbClr val="000000"/>
                </a:solidFill>
                <a:effectLst/>
                <a:latin typeface="Arial" panose="020B0604020202020204" pitchFamily="34" charset="0"/>
              </a:rPr>
              <a:t>Try our school transport is using buses.</a:t>
            </a:r>
          </a:p>
          <a:p>
            <a:pPr marL="285750" indent="-285750" algn="l" rtl="0" fontAlgn="base">
              <a:lnSpc>
                <a:spcPts val="1650"/>
              </a:lnSpc>
              <a:buFont typeface="Arial" panose="020B0604020202020204" pitchFamily="34" charset="0"/>
              <a:buChar char="•"/>
            </a:pPr>
            <a:endParaRPr lang="en-GB" sz="2400" dirty="0">
              <a:solidFill>
                <a:srgbClr val="000000"/>
              </a:solidFill>
              <a:latin typeface="Arial" panose="020B0604020202020204" pitchFamily="34" charset="0"/>
            </a:endParaRPr>
          </a:p>
          <a:p>
            <a:pPr marL="285750" indent="-285750" algn="l" rtl="0" fontAlgn="base">
              <a:lnSpc>
                <a:spcPts val="1650"/>
              </a:lnSpc>
              <a:buFont typeface="Arial" panose="020B0604020202020204" pitchFamily="34" charset="0"/>
              <a:buChar char="•"/>
            </a:pPr>
            <a:r>
              <a:rPr lang="en-GB" sz="2400" b="0" i="0" dirty="0">
                <a:solidFill>
                  <a:srgbClr val="000000"/>
                </a:solidFill>
                <a:effectLst/>
                <a:latin typeface="Arial" panose="020B0604020202020204" pitchFamily="34" charset="0"/>
              </a:rPr>
              <a:t>School tour</a:t>
            </a:r>
          </a:p>
          <a:p>
            <a:pPr marL="285750" indent="-285750" algn="l" rtl="0" fontAlgn="base">
              <a:lnSpc>
                <a:spcPts val="1650"/>
              </a:lnSpc>
              <a:buFont typeface="Arial" panose="020B0604020202020204" pitchFamily="34" charset="0"/>
              <a:buChar char="•"/>
            </a:pPr>
            <a:endParaRPr lang="en-GB" sz="2400" dirty="0">
              <a:solidFill>
                <a:srgbClr val="000000"/>
              </a:solidFill>
              <a:latin typeface="Arial" panose="020B0604020202020204" pitchFamily="34" charset="0"/>
            </a:endParaRPr>
          </a:p>
          <a:p>
            <a:pPr marL="285750" indent="-285750" algn="l" rtl="0" fontAlgn="base">
              <a:lnSpc>
                <a:spcPts val="1650"/>
              </a:lnSpc>
              <a:buFont typeface="Arial" panose="020B0604020202020204" pitchFamily="34" charset="0"/>
              <a:buChar char="•"/>
            </a:pPr>
            <a:r>
              <a:rPr lang="en-GB" sz="2400" dirty="0">
                <a:solidFill>
                  <a:srgbClr val="000000"/>
                </a:solidFill>
                <a:latin typeface="Arial" panose="020B0604020202020204" pitchFamily="34" charset="0"/>
              </a:rPr>
              <a:t>Different activities</a:t>
            </a:r>
            <a:endParaRPr lang="en-GB" sz="2400" b="0" i="0" dirty="0">
              <a:solidFill>
                <a:srgbClr val="000000"/>
              </a:solidFill>
              <a:effectLst/>
              <a:latin typeface="Arial" panose="020B0604020202020204" pitchFamily="34" charset="0"/>
            </a:endParaRPr>
          </a:p>
          <a:p>
            <a:pPr algn="l" rtl="0" fontAlgn="base">
              <a:lnSpc>
                <a:spcPts val="1650"/>
              </a:lnSpc>
            </a:pPr>
            <a:endParaRPr lang="en-GB" sz="2400" dirty="0">
              <a:solidFill>
                <a:srgbClr val="000000"/>
              </a:solidFill>
              <a:latin typeface="Arial" panose="020B0604020202020204" pitchFamily="34" charset="0"/>
            </a:endParaRPr>
          </a:p>
          <a:p>
            <a:pPr algn="l" rtl="0" fontAlgn="base">
              <a:lnSpc>
                <a:spcPts val="1650"/>
              </a:lnSpc>
            </a:pPr>
            <a:endParaRPr lang="en-GB" b="0" i="0" dirty="0">
              <a:solidFill>
                <a:srgbClr val="000000"/>
              </a:solidFill>
              <a:effectLst/>
              <a:latin typeface="Arial" panose="020B0604020202020204" pitchFamily="34" charset="0"/>
            </a:endParaRPr>
          </a:p>
          <a:p>
            <a:pPr algn="l" rtl="0" fontAlgn="base">
              <a:lnSpc>
                <a:spcPts val="1650"/>
              </a:lnSpc>
            </a:pPr>
            <a:endParaRPr lang="en-GB" dirty="0">
              <a:solidFill>
                <a:srgbClr val="000000"/>
              </a:solidFill>
              <a:latin typeface="Arial" panose="020B0604020202020204" pitchFamily="34" charset="0"/>
            </a:endParaRPr>
          </a:p>
          <a:p>
            <a:pPr algn="l" rtl="0" fontAlgn="base">
              <a:lnSpc>
                <a:spcPts val="1650"/>
              </a:lnSpc>
            </a:pPr>
            <a:endParaRPr lang="en-GB" b="0" i="0" dirty="0">
              <a:solidFill>
                <a:srgbClr val="000000"/>
              </a:solidFill>
              <a:effectLst/>
              <a:latin typeface="Arial" panose="020B0604020202020204" pitchFamily="34" charset="0"/>
            </a:endParaRPr>
          </a:p>
          <a:p>
            <a:pPr algn="l" rtl="0" fontAlgn="base">
              <a:lnSpc>
                <a:spcPts val="1650"/>
              </a:lnSpc>
            </a:pPr>
            <a:r>
              <a:rPr lang="en-GB" sz="1800" b="0" i="0" dirty="0">
                <a:solidFill>
                  <a:srgbClr val="000000"/>
                </a:solidFill>
                <a:effectLst/>
                <a:latin typeface="Arial" panose="020B0604020202020204" pitchFamily="34" charset="0"/>
              </a:rPr>
              <a:t>​</a:t>
            </a:r>
            <a:endParaRPr lang="en-GB" b="0" i="0" dirty="0">
              <a:solidFill>
                <a:srgbClr val="000000"/>
              </a:solidFill>
              <a:effectLst/>
              <a:latin typeface="Arial" panose="020B0604020202020204" pitchFamily="34" charset="0"/>
            </a:endParaRPr>
          </a:p>
        </p:txBody>
      </p:sp>
      <p:pic>
        <p:nvPicPr>
          <p:cNvPr id="11" name="Picture 10" descr="A group of students drawing on paper&#10;&#10;AI-generated content may be incorrect.">
            <a:extLst>
              <a:ext uri="{FF2B5EF4-FFF2-40B4-BE49-F238E27FC236}">
                <a16:creationId xmlns:a16="http://schemas.microsoft.com/office/drawing/2014/main" id="{201436FB-5F93-5C60-18D7-2C2DFA429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773" y="3362678"/>
            <a:ext cx="3096638" cy="2059264"/>
          </a:xfrm>
          <a:prstGeom prst="rect">
            <a:avLst/>
          </a:prstGeom>
        </p:spPr>
      </p:pic>
      <p:pic>
        <p:nvPicPr>
          <p:cNvPr id="6" name="Audio 5">
            <a:hlinkClick r:id="" action="ppaction://media"/>
            <a:extLst>
              <a:ext uri="{FF2B5EF4-FFF2-40B4-BE49-F238E27FC236}">
                <a16:creationId xmlns:a16="http://schemas.microsoft.com/office/drawing/2014/main" id="{53D350D1-5D7F-9805-4A9B-6EF622C4CD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6873010"/>
      </p:ext>
    </p:extLst>
  </p:cSld>
  <p:clrMapOvr>
    <a:masterClrMapping/>
  </p:clrMapOvr>
  <mc:AlternateContent xmlns:mc="http://schemas.openxmlformats.org/markup-compatibility/2006">
    <mc:Choice xmlns:p14="http://schemas.microsoft.com/office/powerpoint/2010/main" Requires="p14">
      <p:transition spd="slow" p14:dur="2000" advTm="17063"/>
    </mc:Choice>
    <mc:Fallback>
      <p:transition spd="slow" advTm="17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43435-8A0D-6ECF-C07C-A23583E73872}"/>
              </a:ext>
            </a:extLst>
          </p:cNvPr>
          <p:cNvPicPr>
            <a:picLocks noChangeAspect="1"/>
          </p:cNvPicPr>
          <p:nvPr/>
        </p:nvPicPr>
        <p:blipFill>
          <a:blip r:embed="rId4">
            <a:alphaModFix amt="59000"/>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0198999" y="131569"/>
            <a:ext cx="1859651" cy="1963931"/>
          </a:xfrm>
          <a:prstGeom prst="rect">
            <a:avLst/>
          </a:prstGeom>
        </p:spPr>
      </p:pic>
      <p:sp>
        <p:nvSpPr>
          <p:cNvPr id="7" name="TextBox 6">
            <a:extLst>
              <a:ext uri="{FF2B5EF4-FFF2-40B4-BE49-F238E27FC236}">
                <a16:creationId xmlns:a16="http://schemas.microsoft.com/office/drawing/2014/main" id="{B0168353-1B29-1BD1-2067-3B7331892708}"/>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pic>
        <p:nvPicPr>
          <p:cNvPr id="3074" name="Picture 2" descr="Children Learn What They Live Poster template">
            <a:extLst>
              <a:ext uri="{FF2B5EF4-FFF2-40B4-BE49-F238E27FC236}">
                <a16:creationId xmlns:a16="http://schemas.microsoft.com/office/drawing/2014/main" id="{18121D59-F0C6-B3AA-B297-AA3A77E46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046" y="131569"/>
            <a:ext cx="4381500" cy="61088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A9B698-FF1C-0271-A7D2-097A5507BC12}"/>
              </a:ext>
            </a:extLst>
          </p:cNvPr>
          <p:cNvSpPr txBox="1"/>
          <p:nvPr/>
        </p:nvSpPr>
        <p:spPr>
          <a:xfrm>
            <a:off x="8424153" y="2791838"/>
            <a:ext cx="3200400" cy="2031325"/>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This poem is one that resonates, and our aim is to ensure that RGS is a place for children to learn to have patience, confidence, appreciation, justice and faith.</a:t>
            </a:r>
          </a:p>
        </p:txBody>
      </p:sp>
      <p:pic>
        <p:nvPicPr>
          <p:cNvPr id="6" name="Audio 5">
            <a:hlinkClick r:id="" action="ppaction://media"/>
            <a:extLst>
              <a:ext uri="{FF2B5EF4-FFF2-40B4-BE49-F238E27FC236}">
                <a16:creationId xmlns:a16="http://schemas.microsoft.com/office/drawing/2014/main" id="{ACCE41C6-C52B-096B-16C6-604B85E89D2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911188"/>
      </p:ext>
    </p:extLst>
  </p:cSld>
  <p:clrMapOvr>
    <a:masterClrMapping/>
  </p:clrMapOvr>
  <mc:AlternateContent xmlns:mc="http://schemas.openxmlformats.org/markup-compatibility/2006">
    <mc:Choice xmlns:p14="http://schemas.microsoft.com/office/powerpoint/2010/main" Requires="p14">
      <p:transition spd="slow" p14:dur="2000" advTm="59741"/>
    </mc:Choice>
    <mc:Fallback>
      <p:transition spd="slow" advTm="5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105AB2-489B-FF24-F7B2-27579906BCF6}"/>
              </a:ext>
            </a:extLst>
          </p:cNvPr>
          <p:cNvPicPr>
            <a:picLocks noChangeAspect="1"/>
          </p:cNvPicPr>
          <p:nvPr/>
        </p:nvPicPr>
        <p:blipFill>
          <a:blip r:embed="rId4">
            <a:alphaModFix amt="59000"/>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0198999" y="131569"/>
            <a:ext cx="1859651" cy="1963931"/>
          </a:xfrm>
          <a:prstGeom prst="rect">
            <a:avLst/>
          </a:prstGeom>
        </p:spPr>
      </p:pic>
      <p:sp>
        <p:nvSpPr>
          <p:cNvPr id="6" name="TextBox 5">
            <a:extLst>
              <a:ext uri="{FF2B5EF4-FFF2-40B4-BE49-F238E27FC236}">
                <a16:creationId xmlns:a16="http://schemas.microsoft.com/office/drawing/2014/main" id="{26C22A42-D4BF-6CBD-6417-89B2B9D987E5}"/>
              </a:ext>
            </a:extLst>
          </p:cNvPr>
          <p:cNvSpPr txBox="1"/>
          <p:nvPr/>
        </p:nvSpPr>
        <p:spPr>
          <a:xfrm>
            <a:off x="-77821" y="535900"/>
            <a:ext cx="6808379" cy="5786199"/>
          </a:xfrm>
          <a:prstGeom prst="rect">
            <a:avLst/>
          </a:prstGeom>
          <a:noFill/>
        </p:spPr>
        <p:txBody>
          <a:bodyPr wrap="square" rtlCol="0">
            <a:spAutoFit/>
          </a:bodyPr>
          <a:lstStyle/>
          <a:p>
            <a:pPr lvl="0" algn="ctr">
              <a:defRPr/>
            </a:pPr>
            <a:r>
              <a:rPr lang="en-GB" sz="3200" b="1" dirty="0">
                <a:solidFill>
                  <a:srgbClr val="00B050"/>
                </a:solidFill>
                <a:latin typeface="Arial" panose="020B0604020202020204" pitchFamily="34" charset="0"/>
                <a:cs typeface="Arial" panose="020B0604020202020204" pitchFamily="34" charset="0"/>
              </a:rPr>
              <a:t>Our School Motto</a:t>
            </a:r>
          </a:p>
          <a:p>
            <a:pPr lvl="0" algn="ctr">
              <a:defRPr/>
            </a:pPr>
            <a:endParaRPr kumimoji="0" lang="en-GB"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Invest, Believe, Achieve Together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Our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rgbClr val="00B05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B050"/>
                </a:solidFill>
                <a:latin typeface="Arial" panose="020B0604020202020204" pitchFamily="34" charset="0"/>
                <a:cs typeface="Arial" panose="020B0604020202020204" pitchFamily="34" charset="0"/>
              </a:rPr>
              <a:t>R</a:t>
            </a:r>
            <a:r>
              <a:rPr lang="en-GB" sz="3200" b="1" dirty="0">
                <a:latin typeface="Arial" panose="020B0604020202020204" pitchFamily="34" charset="0"/>
                <a:cs typeface="Arial" panose="020B0604020202020204" pitchFamily="34" charset="0"/>
              </a:rPr>
              <a:t>esponsibility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B050"/>
                </a:solidFill>
                <a:latin typeface="Arial" panose="020B0604020202020204" pitchFamily="34" charset="0"/>
                <a:cs typeface="Arial" panose="020B0604020202020204" pitchFamily="34" charset="0"/>
              </a:rPr>
              <a:t>G</a:t>
            </a:r>
            <a:r>
              <a:rPr lang="en-GB" sz="3200" b="1" dirty="0">
                <a:latin typeface="Arial" panose="020B0604020202020204" pitchFamily="34" charset="0"/>
                <a:cs typeface="Arial" panose="020B0604020202020204" pitchFamily="34" charset="0"/>
              </a:rPr>
              <a:t>rowth</a:t>
            </a:r>
            <a:endParaRPr kumimoji="0" lang="en-GB"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B050"/>
                </a:solidFill>
                <a:latin typeface="Arial" panose="020B0604020202020204" pitchFamily="34" charset="0"/>
                <a:cs typeface="Arial" panose="020B0604020202020204" pitchFamily="34" charset="0"/>
              </a:rPr>
              <a:t>S</a:t>
            </a:r>
            <a:r>
              <a:rPr lang="en-GB" sz="3200" b="1" noProof="0" dirty="0">
                <a:latin typeface="Arial" panose="020B0604020202020204" pitchFamily="34" charset="0"/>
                <a:cs typeface="Arial" panose="020B0604020202020204" pitchFamily="34" charset="0"/>
              </a:rPr>
              <a:t>uccess</a:t>
            </a:r>
            <a:endPar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B050"/>
              </a:solidFill>
              <a:latin typeface="Arial" panose="020B0604020202020204" pitchFamily="34" charset="0"/>
              <a:cs typeface="Arial" panose="020B0604020202020204" pitchFamily="34" charset="0"/>
            </a:endParaRPr>
          </a:p>
        </p:txBody>
      </p:sp>
      <p:pic>
        <p:nvPicPr>
          <p:cNvPr id="7" name="Picture 6" descr="A close-up of words&#10;&#10;AI-generated content may be incorrect.">
            <a:extLst>
              <a:ext uri="{FF2B5EF4-FFF2-40B4-BE49-F238E27FC236}">
                <a16:creationId xmlns:a16="http://schemas.microsoft.com/office/drawing/2014/main" id="{4B3BD00C-BC90-E75C-87F3-29D9A009B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758" y="2654839"/>
            <a:ext cx="7029862" cy="3514931"/>
          </a:xfrm>
          <a:prstGeom prst="rect">
            <a:avLst/>
          </a:prstGeom>
        </p:spPr>
      </p:pic>
      <p:pic>
        <p:nvPicPr>
          <p:cNvPr id="8" name="Audio 7">
            <a:hlinkClick r:id="" action="ppaction://media"/>
            <a:extLst>
              <a:ext uri="{FF2B5EF4-FFF2-40B4-BE49-F238E27FC236}">
                <a16:creationId xmlns:a16="http://schemas.microsoft.com/office/drawing/2014/main" id="{5DAC7FE2-C3DD-F1B6-0DCF-FE3D1E1ADD5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0670284"/>
      </p:ext>
    </p:extLst>
  </p:cSld>
  <p:clrMapOvr>
    <a:masterClrMapping/>
  </p:clrMapOvr>
  <mc:AlternateContent xmlns:mc="http://schemas.openxmlformats.org/markup-compatibility/2006">
    <mc:Choice xmlns:p14="http://schemas.microsoft.com/office/powerpoint/2010/main" Requires="p14">
      <p:transition spd="slow" p14:dur="2000" advTm="204333"/>
    </mc:Choice>
    <mc:Fallback>
      <p:transition spd="slow" advTm="20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9F97C-5683-1F93-ECE3-1A97B0D4331E}"/>
              </a:ext>
            </a:extLst>
          </p:cNvPr>
          <p:cNvSpPr>
            <a:spLocks noGrp="1"/>
          </p:cNvSpPr>
          <p:nvPr>
            <p:ph type="title"/>
          </p:nvPr>
        </p:nvSpPr>
        <p:spPr>
          <a:xfrm>
            <a:off x="484388" y="126637"/>
            <a:ext cx="10515600" cy="1325563"/>
          </a:xfrm>
        </p:spPr>
        <p:txBody>
          <a:bodyPr/>
          <a:lstStyle/>
          <a:p>
            <a:r>
              <a:rPr lang="en-GB" b="1" dirty="0">
                <a:solidFill>
                  <a:srgbClr val="00B050"/>
                </a:solidFill>
                <a:latin typeface="Arial"/>
                <a:cs typeface="Arial"/>
              </a:rPr>
              <a:t>Main Priorities for our Students</a:t>
            </a:r>
            <a:endParaRPr lang="en-GB" b="1" dirty="0">
              <a:solidFill>
                <a:srgbClr val="00B050"/>
              </a:solidFill>
            </a:endParaRPr>
          </a:p>
        </p:txBody>
      </p:sp>
      <p:sp>
        <p:nvSpPr>
          <p:cNvPr id="5" name="Content Placeholder 4">
            <a:extLst>
              <a:ext uri="{FF2B5EF4-FFF2-40B4-BE49-F238E27FC236}">
                <a16:creationId xmlns:a16="http://schemas.microsoft.com/office/drawing/2014/main" id="{E3B23937-8806-A7B9-3110-1F570F5FD506}"/>
              </a:ext>
            </a:extLst>
          </p:cNvPr>
          <p:cNvSpPr>
            <a:spLocks noGrp="1"/>
          </p:cNvSpPr>
          <p:nvPr>
            <p:ph idx="1"/>
          </p:nvPr>
        </p:nvSpPr>
        <p:spPr>
          <a:xfrm>
            <a:off x="484388" y="1303507"/>
            <a:ext cx="7861944" cy="4950812"/>
          </a:xfrm>
        </p:spPr>
        <p:txBody>
          <a:bodyPr vert="horz" lIns="91440" tIns="45720" rIns="91440" bIns="45720" rtlCol="0" anchor="t">
            <a:normAutofit/>
          </a:bodyPr>
          <a:lstStyle/>
          <a:p>
            <a:pPr fontAlgn="base"/>
            <a:r>
              <a:rPr lang="en-GB" dirty="0"/>
              <a:t>Health, happiness and safety</a:t>
            </a:r>
            <a:r>
              <a:rPr lang="en-US" dirty="0"/>
              <a:t>​</a:t>
            </a:r>
          </a:p>
          <a:p>
            <a:pPr marL="0" indent="0" fontAlgn="base">
              <a:buNone/>
            </a:pPr>
            <a:endParaRPr lang="en-US" dirty="0"/>
          </a:p>
          <a:p>
            <a:pPr fontAlgn="base"/>
            <a:r>
              <a:rPr lang="en-GB" dirty="0"/>
              <a:t>Decency and kindness</a:t>
            </a:r>
            <a:r>
              <a:rPr lang="en-US" dirty="0"/>
              <a:t>​</a:t>
            </a:r>
          </a:p>
          <a:p>
            <a:pPr marL="0" indent="0" fontAlgn="base">
              <a:buNone/>
            </a:pPr>
            <a:endParaRPr lang="en-US" dirty="0"/>
          </a:p>
          <a:p>
            <a:pPr fontAlgn="base"/>
            <a:r>
              <a:rPr lang="en-GB" dirty="0"/>
              <a:t>Respect and positive relationships</a:t>
            </a:r>
            <a:r>
              <a:rPr lang="en-US" dirty="0"/>
              <a:t>​</a:t>
            </a:r>
          </a:p>
          <a:p>
            <a:pPr marL="0" indent="0" fontAlgn="base">
              <a:buNone/>
            </a:pPr>
            <a:endParaRPr lang="en-US" dirty="0"/>
          </a:p>
          <a:p>
            <a:pPr fontAlgn="base"/>
            <a:r>
              <a:rPr lang="en-GB" dirty="0"/>
              <a:t>Resilience and determination</a:t>
            </a:r>
            <a:r>
              <a:rPr lang="en-US" dirty="0"/>
              <a:t>​</a:t>
            </a:r>
          </a:p>
          <a:p>
            <a:pPr marL="0" indent="0" fontAlgn="base">
              <a:buNone/>
            </a:pPr>
            <a:endParaRPr lang="en-US" dirty="0"/>
          </a:p>
          <a:p>
            <a:pPr fontAlgn="base"/>
            <a:r>
              <a:rPr lang="en-GB" dirty="0"/>
              <a:t>Excellent achievement and successful futures.</a:t>
            </a:r>
            <a:r>
              <a:rPr lang="en-US" dirty="0"/>
              <a:t>​</a:t>
            </a:r>
          </a:p>
        </p:txBody>
      </p:sp>
      <p:sp>
        <p:nvSpPr>
          <p:cNvPr id="4" name="TextBox 3">
            <a:extLst>
              <a:ext uri="{FF2B5EF4-FFF2-40B4-BE49-F238E27FC236}">
                <a16:creationId xmlns:a16="http://schemas.microsoft.com/office/drawing/2014/main" id="{392E41A1-DCCF-BA2C-B749-4386176C11FB}"/>
              </a:ext>
            </a:extLst>
          </p:cNvPr>
          <p:cNvSpPr txBox="1"/>
          <p:nvPr/>
        </p:nvSpPr>
        <p:spPr>
          <a:xfrm>
            <a:off x="-94241" y="6254318"/>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pic>
        <p:nvPicPr>
          <p:cNvPr id="7" name="Picture 6" descr="A group of young women painting on paper&#10;&#10;AI-generated content may be incorrect.">
            <a:extLst>
              <a:ext uri="{FF2B5EF4-FFF2-40B4-BE49-F238E27FC236}">
                <a16:creationId xmlns:a16="http://schemas.microsoft.com/office/drawing/2014/main" id="{25B5A560-F496-BD8F-E455-9477FFB3B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200" y="2480553"/>
            <a:ext cx="2425835" cy="3647872"/>
          </a:xfrm>
          <a:prstGeom prst="rect">
            <a:avLst/>
          </a:prstGeom>
        </p:spPr>
      </p:pic>
      <p:pic>
        <p:nvPicPr>
          <p:cNvPr id="9" name="Audio 8">
            <a:hlinkClick r:id="" action="ppaction://media"/>
            <a:extLst>
              <a:ext uri="{FF2B5EF4-FFF2-40B4-BE49-F238E27FC236}">
                <a16:creationId xmlns:a16="http://schemas.microsoft.com/office/drawing/2014/main" id="{619836E0-22B2-CE1B-4DDC-BFAF1D0AA8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9991019"/>
      </p:ext>
    </p:extLst>
  </p:cSld>
  <p:clrMapOvr>
    <a:masterClrMapping/>
  </p:clrMapOvr>
  <mc:AlternateContent xmlns:mc="http://schemas.openxmlformats.org/markup-compatibility/2006">
    <mc:Choice xmlns:p14="http://schemas.microsoft.com/office/powerpoint/2010/main" Requires="p14">
      <p:transition spd="slow" p14:dur="2000" advTm="67485"/>
    </mc:Choice>
    <mc:Fallback>
      <p:transition spd="slow" advTm="6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8832-852E-ABC8-0FB5-B4F8F05AF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17165-ACE9-A6BE-BA8B-204932B6E587}"/>
              </a:ext>
            </a:extLst>
          </p:cNvPr>
          <p:cNvSpPr>
            <a:spLocks noGrp="1"/>
          </p:cNvSpPr>
          <p:nvPr>
            <p:ph type="title"/>
          </p:nvPr>
        </p:nvSpPr>
        <p:spPr>
          <a:xfrm>
            <a:off x="484388" y="126637"/>
            <a:ext cx="10515600" cy="1325563"/>
          </a:xfrm>
        </p:spPr>
        <p:txBody>
          <a:bodyPr/>
          <a:lstStyle/>
          <a:p>
            <a:r>
              <a:rPr lang="en-GB" b="1" dirty="0">
                <a:solidFill>
                  <a:srgbClr val="00B050"/>
                </a:solidFill>
                <a:latin typeface="Arial"/>
                <a:cs typeface="Arial"/>
              </a:rPr>
              <a:t>School Priorities for 25/26</a:t>
            </a:r>
            <a:endParaRPr lang="en-GB" b="1" dirty="0">
              <a:solidFill>
                <a:srgbClr val="00B050"/>
              </a:solidFill>
            </a:endParaRPr>
          </a:p>
        </p:txBody>
      </p:sp>
      <p:sp>
        <p:nvSpPr>
          <p:cNvPr id="5" name="Content Placeholder 4">
            <a:extLst>
              <a:ext uri="{FF2B5EF4-FFF2-40B4-BE49-F238E27FC236}">
                <a16:creationId xmlns:a16="http://schemas.microsoft.com/office/drawing/2014/main" id="{C19BE727-2D84-B7D7-6E77-B5F28E79AD4F}"/>
              </a:ext>
            </a:extLst>
          </p:cNvPr>
          <p:cNvSpPr>
            <a:spLocks noGrp="1"/>
          </p:cNvSpPr>
          <p:nvPr>
            <p:ph idx="1"/>
          </p:nvPr>
        </p:nvSpPr>
        <p:spPr>
          <a:xfrm>
            <a:off x="231469" y="1488172"/>
            <a:ext cx="7706301" cy="4950812"/>
          </a:xfrm>
        </p:spPr>
        <p:txBody>
          <a:bodyPr vert="horz" lIns="91440" tIns="45720" rIns="91440" bIns="45720" rtlCol="0" anchor="t">
            <a:normAutofit/>
          </a:bodyPr>
          <a:lstStyle/>
          <a:p>
            <a:pPr marL="514350" indent="-514350" fontAlgn="base">
              <a:buFont typeface="+mj-lt"/>
              <a:buAutoNum type="arabicPeriod"/>
            </a:pPr>
            <a:r>
              <a:rPr lang="en-GB" sz="2400" dirty="0"/>
              <a:t>Improve student attendance to reach a target of 96%</a:t>
            </a:r>
          </a:p>
          <a:p>
            <a:pPr marL="457200" indent="-457200" fontAlgn="base">
              <a:buFont typeface="+mj-lt"/>
              <a:buAutoNum type="arabicPeriod"/>
            </a:pPr>
            <a:endParaRPr lang="en-GB" sz="2400" dirty="0"/>
          </a:p>
          <a:p>
            <a:pPr marL="514350" indent="-514350" fontAlgn="base">
              <a:buFont typeface="+mj-lt"/>
              <a:buAutoNum type="arabicPeriod"/>
            </a:pPr>
            <a:r>
              <a:rPr lang="en-GB" sz="2400" dirty="0"/>
              <a:t>Increase student engagement and ownership of learning.</a:t>
            </a:r>
          </a:p>
          <a:p>
            <a:pPr marL="457200" indent="-457200" fontAlgn="base">
              <a:buFont typeface="+mj-lt"/>
              <a:buAutoNum type="arabicPeriod"/>
            </a:pPr>
            <a:endParaRPr lang="en-GB" sz="2400" dirty="0"/>
          </a:p>
          <a:p>
            <a:pPr marL="514350" indent="-514350" fontAlgn="base">
              <a:buFont typeface="+mj-lt"/>
              <a:buAutoNum type="arabicPeriod"/>
            </a:pPr>
            <a:r>
              <a:rPr lang="en-GB" sz="2400" dirty="0"/>
              <a:t>Further improve student progress.</a:t>
            </a:r>
          </a:p>
          <a:p>
            <a:pPr marL="457200" indent="-457200" fontAlgn="base">
              <a:buFont typeface="+mj-lt"/>
              <a:buAutoNum type="arabicPeriod"/>
            </a:pPr>
            <a:endParaRPr lang="en-GB" sz="2400" dirty="0"/>
          </a:p>
          <a:p>
            <a:pPr marL="514350" indent="-514350" fontAlgn="base">
              <a:buFont typeface="+mj-lt"/>
              <a:buAutoNum type="arabicPeriod"/>
            </a:pPr>
            <a:r>
              <a:rPr lang="en-GB" sz="2400" dirty="0"/>
              <a:t>Enhance the use and effectiveness of assessment</a:t>
            </a:r>
            <a:endParaRPr lang="en-US" sz="2400" dirty="0"/>
          </a:p>
        </p:txBody>
      </p:sp>
      <p:sp>
        <p:nvSpPr>
          <p:cNvPr id="4" name="TextBox 3">
            <a:extLst>
              <a:ext uri="{FF2B5EF4-FFF2-40B4-BE49-F238E27FC236}">
                <a16:creationId xmlns:a16="http://schemas.microsoft.com/office/drawing/2014/main" id="{89A02BB4-5C72-82A0-E441-1AE0642429D1}"/>
              </a:ext>
            </a:extLst>
          </p:cNvPr>
          <p:cNvSpPr txBox="1"/>
          <p:nvPr/>
        </p:nvSpPr>
        <p:spPr>
          <a:xfrm>
            <a:off x="-94241" y="6254318"/>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pic>
        <p:nvPicPr>
          <p:cNvPr id="7" name="Picture 6" descr="A person wearing an apron and holding a blow dryer&#10;&#10;AI-generated content may be incorrect.">
            <a:extLst>
              <a:ext uri="{FF2B5EF4-FFF2-40B4-BE49-F238E27FC236}">
                <a16:creationId xmlns:a16="http://schemas.microsoft.com/office/drawing/2014/main" id="{6C0EE92D-3B8E-CD38-8F2C-E24EEE76D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200" y="2375919"/>
            <a:ext cx="2896370" cy="4355444"/>
          </a:xfrm>
          <a:prstGeom prst="rect">
            <a:avLst/>
          </a:prstGeom>
        </p:spPr>
      </p:pic>
      <p:pic>
        <p:nvPicPr>
          <p:cNvPr id="8" name="Audio 7">
            <a:hlinkClick r:id="" action="ppaction://media"/>
            <a:extLst>
              <a:ext uri="{FF2B5EF4-FFF2-40B4-BE49-F238E27FC236}">
                <a16:creationId xmlns:a16="http://schemas.microsoft.com/office/drawing/2014/main" id="{CC617961-DBAF-ED93-F5C6-0E3523755D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9600797"/>
      </p:ext>
    </p:extLst>
  </p:cSld>
  <p:clrMapOvr>
    <a:masterClrMapping/>
  </p:clrMapOvr>
  <mc:AlternateContent xmlns:mc="http://schemas.openxmlformats.org/markup-compatibility/2006">
    <mc:Choice xmlns:p14="http://schemas.microsoft.com/office/powerpoint/2010/main" Requires="p14">
      <p:transition spd="slow" p14:dur="2000" advTm="159308"/>
    </mc:Choice>
    <mc:Fallback>
      <p:transition spd="slow" advTm="15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37843" y="181313"/>
            <a:ext cx="9328193" cy="992298"/>
          </a:xfrm>
        </p:spPr>
        <p:txBody>
          <a:bodyPr>
            <a:normAutofit/>
          </a:bodyPr>
          <a:lstStyle/>
          <a:p>
            <a:pPr>
              <a:defRPr/>
            </a:pPr>
            <a:r>
              <a:rPr lang="en-GB" sz="4000" b="1" dirty="0">
                <a:solidFill>
                  <a:srgbClr val="00B050"/>
                </a:solidFill>
              </a:rPr>
              <a:t>Who’s who? Senior Leadership Team</a:t>
            </a:r>
          </a:p>
        </p:txBody>
      </p:sp>
      <p:pic>
        <p:nvPicPr>
          <p:cNvPr id="5" name="Picture 4" descr="A person wearing a blue and white shirt&#10;&#10;Description automatically generated">
            <a:extLst>
              <a:ext uri="{FF2B5EF4-FFF2-40B4-BE49-F238E27FC236}">
                <a16:creationId xmlns:a16="http://schemas.microsoft.com/office/drawing/2014/main" id="{F623BACC-9221-10D7-4938-956F3E43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091" y="1148652"/>
            <a:ext cx="1505875" cy="2258813"/>
          </a:xfrm>
          <a:prstGeom prst="rect">
            <a:avLst/>
          </a:prstGeom>
        </p:spPr>
      </p:pic>
      <p:sp>
        <p:nvSpPr>
          <p:cNvPr id="6" name="TextBox 5">
            <a:extLst>
              <a:ext uri="{FF2B5EF4-FFF2-40B4-BE49-F238E27FC236}">
                <a16:creationId xmlns:a16="http://schemas.microsoft.com/office/drawing/2014/main" id="{C9E60116-1BE5-1811-1CC0-E79AA14DCE8D}"/>
              </a:ext>
            </a:extLst>
          </p:cNvPr>
          <p:cNvSpPr txBox="1"/>
          <p:nvPr/>
        </p:nvSpPr>
        <p:spPr>
          <a:xfrm>
            <a:off x="1168564" y="3414907"/>
            <a:ext cx="2012928" cy="461665"/>
          </a:xfrm>
          <a:prstGeom prst="rect">
            <a:avLst/>
          </a:prstGeom>
          <a:noFill/>
        </p:spPr>
        <p:txBody>
          <a:bodyPr wrap="square" lIns="91440" tIns="45720" rIns="91440" bIns="45720" rtlCol="0" anchor="t">
            <a:spAutoFit/>
          </a:bodyPr>
          <a:lstStyle/>
          <a:p>
            <a:pPr algn="ctr"/>
            <a:r>
              <a:rPr lang="en-GB" sz="1200" dirty="0">
                <a:latin typeface="Arial"/>
                <a:cs typeface="Arial"/>
              </a:rPr>
              <a:t>Mrs Taylor</a:t>
            </a:r>
          </a:p>
          <a:p>
            <a:pPr algn="ctr"/>
            <a:r>
              <a:rPr lang="en-GB" sz="1200" dirty="0">
                <a:latin typeface="Arial"/>
                <a:cs typeface="Arial"/>
              </a:rPr>
              <a:t>Headteacher</a:t>
            </a:r>
          </a:p>
        </p:txBody>
      </p:sp>
      <p:pic>
        <p:nvPicPr>
          <p:cNvPr id="2" name="Picture 1" descr="A person in a suit and tie&#10;&#10;Description automatically generated">
            <a:extLst>
              <a:ext uri="{FF2B5EF4-FFF2-40B4-BE49-F238E27FC236}">
                <a16:creationId xmlns:a16="http://schemas.microsoft.com/office/drawing/2014/main" id="{AC2009DE-2A72-EE8E-8B50-330F99B72AB6}"/>
              </a:ext>
            </a:extLst>
          </p:cNvPr>
          <p:cNvPicPr>
            <a:picLocks noChangeAspect="1"/>
          </p:cNvPicPr>
          <p:nvPr/>
        </p:nvPicPr>
        <p:blipFill>
          <a:blip r:embed="rId6"/>
          <a:stretch>
            <a:fillRect/>
          </a:stretch>
        </p:blipFill>
        <p:spPr>
          <a:xfrm>
            <a:off x="3660112" y="1137525"/>
            <a:ext cx="1505914" cy="2249228"/>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8AE414E5-F65A-2394-2B05-C047DC6AEAE4}"/>
              </a:ext>
            </a:extLst>
          </p:cNvPr>
          <p:cNvPicPr>
            <a:picLocks noChangeAspect="1"/>
          </p:cNvPicPr>
          <p:nvPr/>
        </p:nvPicPr>
        <p:blipFill>
          <a:blip r:embed="rId7"/>
          <a:stretch>
            <a:fillRect/>
          </a:stretch>
        </p:blipFill>
        <p:spPr>
          <a:xfrm>
            <a:off x="5982061" y="1148652"/>
            <a:ext cx="1505916" cy="2249226"/>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DA5874EE-8068-21E6-469C-73978CA944B5}"/>
              </a:ext>
            </a:extLst>
          </p:cNvPr>
          <p:cNvPicPr>
            <a:picLocks noChangeAspect="1"/>
          </p:cNvPicPr>
          <p:nvPr/>
        </p:nvPicPr>
        <p:blipFill>
          <a:blip r:embed="rId8"/>
          <a:stretch>
            <a:fillRect/>
          </a:stretch>
        </p:blipFill>
        <p:spPr>
          <a:xfrm>
            <a:off x="669155" y="4010038"/>
            <a:ext cx="1467332" cy="2200998"/>
          </a:xfrm>
          <a:prstGeom prst="rect">
            <a:avLst/>
          </a:prstGeom>
        </p:spPr>
      </p:pic>
      <p:sp>
        <p:nvSpPr>
          <p:cNvPr id="10" name="TextBox 9">
            <a:extLst>
              <a:ext uri="{FF2B5EF4-FFF2-40B4-BE49-F238E27FC236}">
                <a16:creationId xmlns:a16="http://schemas.microsoft.com/office/drawing/2014/main" id="{488652CE-8096-54EC-7682-12DF2F879900}"/>
              </a:ext>
            </a:extLst>
          </p:cNvPr>
          <p:cNvSpPr txBox="1"/>
          <p:nvPr/>
        </p:nvSpPr>
        <p:spPr>
          <a:xfrm>
            <a:off x="3542387" y="3424245"/>
            <a:ext cx="17413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ea typeface="Calibri"/>
                <a:cs typeface="Calibri"/>
              </a:rPr>
              <a:t>Mr Smith</a:t>
            </a:r>
            <a:endParaRPr lang="en-US" dirty="0"/>
          </a:p>
          <a:p>
            <a:pPr algn="ctr"/>
            <a:r>
              <a:rPr lang="en-GB" sz="1200" dirty="0">
                <a:latin typeface="Arial"/>
                <a:ea typeface="Calibri"/>
                <a:cs typeface="Calibri"/>
              </a:rPr>
              <a:t>Deputy Headteacher</a:t>
            </a:r>
          </a:p>
        </p:txBody>
      </p:sp>
      <p:sp>
        <p:nvSpPr>
          <p:cNvPr id="12" name="TextBox 11">
            <a:extLst>
              <a:ext uri="{FF2B5EF4-FFF2-40B4-BE49-F238E27FC236}">
                <a16:creationId xmlns:a16="http://schemas.microsoft.com/office/drawing/2014/main" id="{0E76CBB2-49FF-183A-3373-F61D0CED394B}"/>
              </a:ext>
            </a:extLst>
          </p:cNvPr>
          <p:cNvSpPr txBox="1"/>
          <p:nvPr/>
        </p:nvSpPr>
        <p:spPr>
          <a:xfrm>
            <a:off x="5820368" y="3448860"/>
            <a:ext cx="1829301" cy="471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 Eyres</a:t>
            </a:r>
            <a:endParaRPr lang="en-US" dirty="0"/>
          </a:p>
          <a:p>
            <a:pPr algn="ctr"/>
            <a:r>
              <a:rPr lang="en-GB" sz="1200" dirty="0">
                <a:latin typeface="Arial"/>
                <a:cs typeface="Arial"/>
              </a:rPr>
              <a:t>Deputy Headteacher</a:t>
            </a:r>
          </a:p>
        </p:txBody>
      </p:sp>
      <p:sp>
        <p:nvSpPr>
          <p:cNvPr id="13" name="TextBox 12">
            <a:extLst>
              <a:ext uri="{FF2B5EF4-FFF2-40B4-BE49-F238E27FC236}">
                <a16:creationId xmlns:a16="http://schemas.microsoft.com/office/drawing/2014/main" id="{EFA9AB2A-0206-D312-9B27-B24741797004}"/>
              </a:ext>
            </a:extLst>
          </p:cNvPr>
          <p:cNvSpPr txBox="1"/>
          <p:nvPr/>
        </p:nvSpPr>
        <p:spPr>
          <a:xfrm>
            <a:off x="529702" y="6280786"/>
            <a:ext cx="17847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 Wood</a:t>
            </a:r>
            <a:endParaRPr lang="en-US" dirty="0"/>
          </a:p>
          <a:p>
            <a:pPr algn="ctr"/>
            <a:r>
              <a:rPr lang="en-GB" sz="1200" dirty="0">
                <a:latin typeface="Arial"/>
                <a:cs typeface="Arial"/>
              </a:rPr>
              <a:t>Assistant Headteacher</a:t>
            </a:r>
          </a:p>
        </p:txBody>
      </p:sp>
      <p:sp>
        <p:nvSpPr>
          <p:cNvPr id="15" name="TextBox 14">
            <a:extLst>
              <a:ext uri="{FF2B5EF4-FFF2-40B4-BE49-F238E27FC236}">
                <a16:creationId xmlns:a16="http://schemas.microsoft.com/office/drawing/2014/main" id="{AAA18676-FECE-E75B-FE44-7723DB5D1949}"/>
              </a:ext>
            </a:extLst>
          </p:cNvPr>
          <p:cNvSpPr txBox="1"/>
          <p:nvPr/>
        </p:nvSpPr>
        <p:spPr>
          <a:xfrm>
            <a:off x="2444271" y="6293224"/>
            <a:ext cx="18390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 Flynn</a:t>
            </a:r>
            <a:endParaRPr lang="en-US" dirty="0"/>
          </a:p>
          <a:p>
            <a:pPr algn="ctr"/>
            <a:r>
              <a:rPr lang="en-GB" sz="1200" dirty="0">
                <a:latin typeface="Arial"/>
                <a:cs typeface="Arial"/>
              </a:rPr>
              <a:t>Assistant Headteacher</a:t>
            </a:r>
          </a:p>
        </p:txBody>
      </p:sp>
      <p:pic>
        <p:nvPicPr>
          <p:cNvPr id="16" name="Picture 15" descr="A person wearing glasses smiling&#10;&#10;Description automatically generated">
            <a:extLst>
              <a:ext uri="{FF2B5EF4-FFF2-40B4-BE49-F238E27FC236}">
                <a16:creationId xmlns:a16="http://schemas.microsoft.com/office/drawing/2014/main" id="{9E5F1336-3EEF-7692-B3E6-0719E1F76310}"/>
              </a:ext>
            </a:extLst>
          </p:cNvPr>
          <p:cNvPicPr>
            <a:picLocks noChangeAspect="1"/>
          </p:cNvPicPr>
          <p:nvPr/>
        </p:nvPicPr>
        <p:blipFill>
          <a:blip r:embed="rId9"/>
          <a:stretch>
            <a:fillRect/>
          </a:stretch>
        </p:blipFill>
        <p:spPr>
          <a:xfrm>
            <a:off x="4591063" y="4018785"/>
            <a:ext cx="1467332" cy="2200998"/>
          </a:xfrm>
          <a:prstGeom prst="rect">
            <a:avLst/>
          </a:prstGeom>
        </p:spPr>
      </p:pic>
      <p:pic>
        <p:nvPicPr>
          <p:cNvPr id="17" name="Picture 16" descr="A person with blonde hair wearing a red shirt&#10;&#10;Description automatically generated">
            <a:extLst>
              <a:ext uri="{FF2B5EF4-FFF2-40B4-BE49-F238E27FC236}">
                <a16:creationId xmlns:a16="http://schemas.microsoft.com/office/drawing/2014/main" id="{1AC83A05-CD07-7A26-E2CC-1DB6041651C6}"/>
              </a:ext>
            </a:extLst>
          </p:cNvPr>
          <p:cNvPicPr>
            <a:picLocks noChangeAspect="1"/>
          </p:cNvPicPr>
          <p:nvPr/>
        </p:nvPicPr>
        <p:blipFill>
          <a:blip r:embed="rId10"/>
          <a:stretch>
            <a:fillRect/>
          </a:stretch>
        </p:blipFill>
        <p:spPr>
          <a:xfrm>
            <a:off x="6627229" y="4018785"/>
            <a:ext cx="1467332" cy="2200998"/>
          </a:xfrm>
          <a:prstGeom prst="rect">
            <a:avLst/>
          </a:prstGeom>
        </p:spPr>
      </p:pic>
      <p:sp>
        <p:nvSpPr>
          <p:cNvPr id="18" name="TextBox 17">
            <a:extLst>
              <a:ext uri="{FF2B5EF4-FFF2-40B4-BE49-F238E27FC236}">
                <a16:creationId xmlns:a16="http://schemas.microsoft.com/office/drawing/2014/main" id="{34ACCE02-7D9B-E3E4-BE63-49FDCE869C4F}"/>
              </a:ext>
            </a:extLst>
          </p:cNvPr>
          <p:cNvSpPr txBox="1"/>
          <p:nvPr/>
        </p:nvSpPr>
        <p:spPr>
          <a:xfrm>
            <a:off x="4413069" y="6293223"/>
            <a:ext cx="20318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Mrs Cayzer</a:t>
            </a:r>
            <a:endParaRPr lang="en-US" dirty="0"/>
          </a:p>
          <a:p>
            <a:pPr algn="ctr"/>
            <a:r>
              <a:rPr lang="en-GB" sz="1200" dirty="0">
                <a:latin typeface="Arial"/>
                <a:cs typeface="Arial"/>
              </a:rPr>
              <a:t>School Business Manager</a:t>
            </a:r>
          </a:p>
        </p:txBody>
      </p:sp>
      <p:sp>
        <p:nvSpPr>
          <p:cNvPr id="20" name="TextBox 19">
            <a:extLst>
              <a:ext uri="{FF2B5EF4-FFF2-40B4-BE49-F238E27FC236}">
                <a16:creationId xmlns:a16="http://schemas.microsoft.com/office/drawing/2014/main" id="{1066219B-67FD-074D-00F8-C5B310C13C00}"/>
              </a:ext>
            </a:extLst>
          </p:cNvPr>
          <p:cNvSpPr txBox="1"/>
          <p:nvPr/>
        </p:nvSpPr>
        <p:spPr>
          <a:xfrm>
            <a:off x="6444907" y="6270805"/>
            <a:ext cx="19015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Miss Ball</a:t>
            </a:r>
            <a:endParaRPr lang="en-US" dirty="0">
              <a:ea typeface="Calibri" panose="020F0502020204030204"/>
              <a:cs typeface="Calibri" panose="020F0502020204030204"/>
            </a:endParaRPr>
          </a:p>
          <a:p>
            <a:pPr algn="ctr"/>
            <a:r>
              <a:rPr lang="en-GB" sz="1200" dirty="0">
                <a:latin typeface="Arial"/>
                <a:cs typeface="Arial"/>
              </a:rPr>
              <a:t>School Office Manager</a:t>
            </a:r>
          </a:p>
        </p:txBody>
      </p:sp>
      <p:pic>
        <p:nvPicPr>
          <p:cNvPr id="11" name="Picture 10">
            <a:extLst>
              <a:ext uri="{FF2B5EF4-FFF2-40B4-BE49-F238E27FC236}">
                <a16:creationId xmlns:a16="http://schemas.microsoft.com/office/drawing/2014/main" id="{CB09C15D-3EB3-DA35-9F26-4E5F25089E44}"/>
              </a:ext>
            </a:extLst>
          </p:cNvPr>
          <p:cNvPicPr>
            <a:picLocks noChangeAspect="1"/>
          </p:cNvPicPr>
          <p:nvPr/>
        </p:nvPicPr>
        <p:blipFill>
          <a:blip r:embed="rId11">
            <a:alphaModFix amt="59000"/>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a:off x="10198999" y="131569"/>
            <a:ext cx="1859651" cy="1963931"/>
          </a:xfrm>
          <a:prstGeom prst="rect">
            <a:avLst/>
          </a:prstGeom>
        </p:spPr>
      </p:pic>
      <p:pic>
        <p:nvPicPr>
          <p:cNvPr id="19" name="Picture 18" descr="A person wearing a white shirt and glasses&#10;&#10;AI-generated content may be incorrect.">
            <a:extLst>
              <a:ext uri="{FF2B5EF4-FFF2-40B4-BE49-F238E27FC236}">
                <a16:creationId xmlns:a16="http://schemas.microsoft.com/office/drawing/2014/main" id="{C22C4CFE-A9A8-222D-24C2-A2BF15453B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5763" y="4018785"/>
            <a:ext cx="1467332" cy="2200998"/>
          </a:xfrm>
          <a:prstGeom prst="rect">
            <a:avLst/>
          </a:prstGeom>
        </p:spPr>
      </p:pic>
      <p:pic>
        <p:nvPicPr>
          <p:cNvPr id="14" name="Audio 13">
            <a:hlinkClick r:id="" action="ppaction://media"/>
            <a:extLst>
              <a:ext uri="{FF2B5EF4-FFF2-40B4-BE49-F238E27FC236}">
                <a16:creationId xmlns:a16="http://schemas.microsoft.com/office/drawing/2014/main" id="{DB0A39A3-DCE8-2DB9-9C9B-80F73CEDF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0436861"/>
      </p:ext>
    </p:extLst>
  </p:cSld>
  <p:clrMapOvr>
    <a:masterClrMapping/>
  </p:clrMapOvr>
  <mc:AlternateContent xmlns:mc="http://schemas.openxmlformats.org/markup-compatibility/2006">
    <mc:Choice xmlns:p14="http://schemas.microsoft.com/office/powerpoint/2010/main" Requires="p14">
      <p:transition spd="slow" p14:dur="2000" advTm="49706"/>
    </mc:Choice>
    <mc:Fallback>
      <p:transition spd="slow" advTm="4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473D-7C73-CFAE-6E41-7AAA08768319}"/>
              </a:ext>
            </a:extLst>
          </p:cNvPr>
          <p:cNvSpPr>
            <a:spLocks noGrp="1"/>
          </p:cNvSpPr>
          <p:nvPr>
            <p:ph type="title"/>
          </p:nvPr>
        </p:nvSpPr>
        <p:spPr>
          <a:xfrm>
            <a:off x="256732" y="29542"/>
            <a:ext cx="9726180" cy="1325563"/>
          </a:xfrm>
        </p:spPr>
        <p:txBody>
          <a:bodyPr/>
          <a:lstStyle/>
          <a:p>
            <a:r>
              <a:rPr lang="en-GB" b="1" dirty="0">
                <a:solidFill>
                  <a:srgbClr val="00B050"/>
                </a:solidFill>
                <a:latin typeface="Arial"/>
                <a:cs typeface="Arial"/>
              </a:rPr>
              <a:t>Who’s who? Year 7 Pastoral Team</a:t>
            </a:r>
            <a:endParaRPr lang="en-GB" b="1" dirty="0">
              <a:solidFill>
                <a:srgbClr val="00B050"/>
              </a:solidFill>
            </a:endParaRPr>
          </a:p>
        </p:txBody>
      </p:sp>
      <p:pic>
        <p:nvPicPr>
          <p:cNvPr id="3" name="Content Placeholder 2" descr="A person with blonde hair smiling&#10;&#10;Description automatically generated">
            <a:extLst>
              <a:ext uri="{FF2B5EF4-FFF2-40B4-BE49-F238E27FC236}">
                <a16:creationId xmlns:a16="http://schemas.microsoft.com/office/drawing/2014/main" id="{E4689ECF-1CAE-B0C5-A729-94552EE871F4}"/>
              </a:ext>
            </a:extLst>
          </p:cNvPr>
          <p:cNvPicPr>
            <a:picLocks noGrp="1" noChangeAspect="1"/>
          </p:cNvPicPr>
          <p:nvPr>
            <p:ph idx="1"/>
          </p:nvPr>
        </p:nvPicPr>
        <p:blipFill>
          <a:blip r:embed="rId4"/>
          <a:stretch>
            <a:fillRect/>
          </a:stretch>
        </p:blipFill>
        <p:spPr>
          <a:xfrm>
            <a:off x="1986314" y="1123168"/>
            <a:ext cx="1428750" cy="2143125"/>
          </a:xfrm>
        </p:spPr>
      </p:pic>
      <p:pic>
        <p:nvPicPr>
          <p:cNvPr id="6" name="Picture 5" descr="A person wearing a blue shirt and tie&#10;&#10;Description automatically generated">
            <a:extLst>
              <a:ext uri="{FF2B5EF4-FFF2-40B4-BE49-F238E27FC236}">
                <a16:creationId xmlns:a16="http://schemas.microsoft.com/office/drawing/2014/main" id="{6355BF76-0AF1-AE00-7CAD-4A7A0A3C0BDA}"/>
              </a:ext>
            </a:extLst>
          </p:cNvPr>
          <p:cNvPicPr>
            <a:picLocks noChangeAspect="1"/>
          </p:cNvPicPr>
          <p:nvPr/>
        </p:nvPicPr>
        <p:blipFill>
          <a:blip r:embed="rId5"/>
          <a:stretch>
            <a:fillRect/>
          </a:stretch>
        </p:blipFill>
        <p:spPr>
          <a:xfrm>
            <a:off x="3236641" y="3364108"/>
            <a:ext cx="1467332" cy="2200998"/>
          </a:xfrm>
          <a:prstGeom prst="rect">
            <a:avLst/>
          </a:prstGeom>
        </p:spPr>
      </p:pic>
      <p:pic>
        <p:nvPicPr>
          <p:cNvPr id="7" name="Picture 6" descr="A person with long hair wearing a green shirt&#10;&#10;Description automatically generated">
            <a:extLst>
              <a:ext uri="{FF2B5EF4-FFF2-40B4-BE49-F238E27FC236}">
                <a16:creationId xmlns:a16="http://schemas.microsoft.com/office/drawing/2014/main" id="{71E9B183-CEB5-C668-EB4F-0E5FB2E104D9}"/>
              </a:ext>
            </a:extLst>
          </p:cNvPr>
          <p:cNvPicPr>
            <a:picLocks noChangeAspect="1"/>
          </p:cNvPicPr>
          <p:nvPr/>
        </p:nvPicPr>
        <p:blipFill>
          <a:blip r:embed="rId6"/>
          <a:stretch>
            <a:fillRect/>
          </a:stretch>
        </p:blipFill>
        <p:spPr>
          <a:xfrm>
            <a:off x="5709703" y="3375237"/>
            <a:ext cx="1428750" cy="2143125"/>
          </a:xfrm>
          <a:prstGeom prst="rect">
            <a:avLst/>
          </a:prstGeom>
        </p:spPr>
      </p:pic>
      <p:sp>
        <p:nvSpPr>
          <p:cNvPr id="8" name="TextBox 7">
            <a:extLst>
              <a:ext uri="{FF2B5EF4-FFF2-40B4-BE49-F238E27FC236}">
                <a16:creationId xmlns:a16="http://schemas.microsoft.com/office/drawing/2014/main" id="{7B7EBF13-7A7C-C918-0A85-DBD198E34C43}"/>
              </a:ext>
            </a:extLst>
          </p:cNvPr>
          <p:cNvSpPr txBox="1"/>
          <p:nvPr/>
        </p:nvSpPr>
        <p:spPr>
          <a:xfrm>
            <a:off x="3451448" y="1667109"/>
            <a:ext cx="16931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Miss Johnson</a:t>
            </a:r>
            <a:endParaRPr lang="en-US" dirty="0"/>
          </a:p>
          <a:p>
            <a:pPr algn="ctr"/>
            <a:r>
              <a:rPr lang="en-GB" sz="1200" dirty="0">
                <a:latin typeface="Arial"/>
                <a:cs typeface="Arial"/>
              </a:rPr>
              <a:t>Head of Year 7</a:t>
            </a:r>
          </a:p>
        </p:txBody>
      </p:sp>
      <p:sp>
        <p:nvSpPr>
          <p:cNvPr id="9" name="TextBox 8">
            <a:extLst>
              <a:ext uri="{FF2B5EF4-FFF2-40B4-BE49-F238E27FC236}">
                <a16:creationId xmlns:a16="http://schemas.microsoft.com/office/drawing/2014/main" id="{A7DAA8B3-22FC-D2BD-8597-06F0B0BEDBF5}"/>
              </a:ext>
            </a:extLst>
          </p:cNvPr>
          <p:cNvSpPr txBox="1"/>
          <p:nvPr/>
        </p:nvSpPr>
        <p:spPr>
          <a:xfrm>
            <a:off x="638777" y="5619330"/>
            <a:ext cx="14287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Mrs Corrin</a:t>
            </a:r>
            <a:endParaRPr lang="en-US" dirty="0"/>
          </a:p>
          <a:p>
            <a:pPr algn="ctr"/>
            <a:r>
              <a:rPr lang="en-GB" sz="1200" dirty="0">
                <a:latin typeface="Arial"/>
                <a:cs typeface="Arial"/>
              </a:rPr>
              <a:t>Leader of</a:t>
            </a:r>
          </a:p>
          <a:p>
            <a:pPr algn="ctr"/>
            <a:r>
              <a:rPr lang="en-GB" sz="1200" dirty="0">
                <a:latin typeface="Arial"/>
                <a:cs typeface="Arial"/>
              </a:rPr>
              <a:t> Safeguarding</a:t>
            </a:r>
          </a:p>
        </p:txBody>
      </p:sp>
      <p:sp>
        <p:nvSpPr>
          <p:cNvPr id="10" name="TextBox 9">
            <a:extLst>
              <a:ext uri="{FF2B5EF4-FFF2-40B4-BE49-F238E27FC236}">
                <a16:creationId xmlns:a16="http://schemas.microsoft.com/office/drawing/2014/main" id="{AED2E1A4-F7FE-DCB1-BBDE-EF1263570DD2}"/>
              </a:ext>
            </a:extLst>
          </p:cNvPr>
          <p:cNvSpPr txBox="1"/>
          <p:nvPr/>
        </p:nvSpPr>
        <p:spPr>
          <a:xfrm>
            <a:off x="3284557" y="5673333"/>
            <a:ext cx="14587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 Wilson</a:t>
            </a:r>
            <a:endParaRPr lang="en-US" dirty="0"/>
          </a:p>
          <a:p>
            <a:pPr algn="ctr"/>
            <a:r>
              <a:rPr lang="en-GB" sz="1200" dirty="0">
                <a:latin typeface="Arial"/>
                <a:cs typeface="Arial"/>
              </a:rPr>
              <a:t>SENCO</a:t>
            </a:r>
          </a:p>
        </p:txBody>
      </p:sp>
      <p:sp>
        <p:nvSpPr>
          <p:cNvPr id="11" name="TextBox 10">
            <a:extLst>
              <a:ext uri="{FF2B5EF4-FFF2-40B4-BE49-F238E27FC236}">
                <a16:creationId xmlns:a16="http://schemas.microsoft.com/office/drawing/2014/main" id="{FC522E16-5283-322F-D520-6B7359044567}"/>
              </a:ext>
            </a:extLst>
          </p:cNvPr>
          <p:cNvSpPr txBox="1"/>
          <p:nvPr/>
        </p:nvSpPr>
        <p:spPr>
          <a:xfrm>
            <a:off x="5615513" y="5635417"/>
            <a:ext cx="17279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Miss Duke</a:t>
            </a:r>
            <a:endParaRPr lang="en-US" dirty="0"/>
          </a:p>
          <a:p>
            <a:pPr algn="ctr"/>
            <a:r>
              <a:rPr lang="en-GB" sz="1200" dirty="0">
                <a:latin typeface="Arial"/>
                <a:cs typeface="Arial"/>
              </a:rPr>
              <a:t>Pastoral Leader</a:t>
            </a:r>
          </a:p>
        </p:txBody>
      </p:sp>
      <p:sp>
        <p:nvSpPr>
          <p:cNvPr id="4" name="TextBox 3">
            <a:extLst>
              <a:ext uri="{FF2B5EF4-FFF2-40B4-BE49-F238E27FC236}">
                <a16:creationId xmlns:a16="http://schemas.microsoft.com/office/drawing/2014/main" id="{245C012D-E02B-F410-1ADE-7373BDB8DBF3}"/>
              </a:ext>
            </a:extLst>
          </p:cNvPr>
          <p:cNvSpPr txBox="1"/>
          <p:nvPr/>
        </p:nvSpPr>
        <p:spPr>
          <a:xfrm>
            <a:off x="1424608" y="6263554"/>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pic>
        <p:nvPicPr>
          <p:cNvPr id="12" name="Picture 11" descr="A person with blonde hair smiling&#10;&#10;Description automatically generated">
            <a:extLst>
              <a:ext uri="{FF2B5EF4-FFF2-40B4-BE49-F238E27FC236}">
                <a16:creationId xmlns:a16="http://schemas.microsoft.com/office/drawing/2014/main" id="{5AE67CD1-3034-EEE0-1713-BB6083C4375B}"/>
              </a:ext>
            </a:extLst>
          </p:cNvPr>
          <p:cNvPicPr>
            <a:picLocks noChangeAspect="1"/>
          </p:cNvPicPr>
          <p:nvPr/>
        </p:nvPicPr>
        <p:blipFill>
          <a:blip r:embed="rId7"/>
          <a:stretch>
            <a:fillRect/>
          </a:stretch>
        </p:blipFill>
        <p:spPr>
          <a:xfrm>
            <a:off x="650129" y="3375237"/>
            <a:ext cx="1467332" cy="2200998"/>
          </a:xfrm>
          <a:prstGeom prst="rect">
            <a:avLst/>
          </a:prstGeom>
        </p:spPr>
      </p:pic>
      <p:sp>
        <p:nvSpPr>
          <p:cNvPr id="13" name="TextBox 12">
            <a:extLst>
              <a:ext uri="{FF2B5EF4-FFF2-40B4-BE49-F238E27FC236}">
                <a16:creationId xmlns:a16="http://schemas.microsoft.com/office/drawing/2014/main" id="{F7642594-9A78-83D0-DA83-8AE0F0C36C13}"/>
              </a:ext>
            </a:extLst>
          </p:cNvPr>
          <p:cNvSpPr txBox="1"/>
          <p:nvPr/>
        </p:nvSpPr>
        <p:spPr>
          <a:xfrm>
            <a:off x="7770484" y="5587894"/>
            <a:ext cx="17279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Arial"/>
                <a:cs typeface="Arial"/>
              </a:rPr>
              <a:t>Mrs Crowe</a:t>
            </a:r>
            <a:endParaRPr lang="en-US" dirty="0"/>
          </a:p>
          <a:p>
            <a:pPr algn="ctr"/>
            <a:r>
              <a:rPr lang="en-GB" sz="1200" dirty="0">
                <a:latin typeface="Arial"/>
                <a:cs typeface="Arial"/>
              </a:rPr>
              <a:t>Pastoral Leader</a:t>
            </a:r>
          </a:p>
        </p:txBody>
      </p:sp>
      <p:pic>
        <p:nvPicPr>
          <p:cNvPr id="14" name="Picture 13">
            <a:extLst>
              <a:ext uri="{FF2B5EF4-FFF2-40B4-BE49-F238E27FC236}">
                <a16:creationId xmlns:a16="http://schemas.microsoft.com/office/drawing/2014/main" id="{73E3C6B9-C551-C28C-1D8E-F4BB78A17F72}"/>
              </a:ext>
            </a:extLst>
          </p:cNvPr>
          <p:cNvPicPr>
            <a:picLocks noChangeAspect="1"/>
          </p:cNvPicPr>
          <p:nvPr/>
        </p:nvPicPr>
        <p:blipFill>
          <a:blip r:embed="rId8">
            <a:alphaModFix amt="59000"/>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10198999" y="131569"/>
            <a:ext cx="1859651" cy="1963931"/>
          </a:xfrm>
          <a:prstGeom prst="rect">
            <a:avLst/>
          </a:prstGeom>
        </p:spPr>
      </p:pic>
      <p:pic>
        <p:nvPicPr>
          <p:cNvPr id="17" name="Picture 16" descr="A person with blonde hair wearing a lanyard&#10;&#10;AI-generated content may be incorrect.">
            <a:extLst>
              <a:ext uri="{FF2B5EF4-FFF2-40B4-BE49-F238E27FC236}">
                <a16:creationId xmlns:a16="http://schemas.microsoft.com/office/drawing/2014/main" id="{3AC641ED-2D97-03BF-0971-6EA4AF3838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1660" y="3380423"/>
            <a:ext cx="1445578" cy="2168367"/>
          </a:xfrm>
          <a:prstGeom prst="rect">
            <a:avLst/>
          </a:prstGeom>
        </p:spPr>
      </p:pic>
      <p:sp>
        <p:nvSpPr>
          <p:cNvPr id="5" name="TextBox 4">
            <a:extLst>
              <a:ext uri="{FF2B5EF4-FFF2-40B4-BE49-F238E27FC236}">
                <a16:creationId xmlns:a16="http://schemas.microsoft.com/office/drawing/2014/main" id="{4B009032-D3A5-2EEF-6D9D-DE21C531495A}"/>
              </a:ext>
            </a:extLst>
          </p:cNvPr>
          <p:cNvSpPr txBox="1"/>
          <p:nvPr/>
        </p:nvSpPr>
        <p:spPr>
          <a:xfrm>
            <a:off x="9982912" y="5531952"/>
            <a:ext cx="1906622"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Mrs Cretney </a:t>
            </a:r>
          </a:p>
          <a:p>
            <a:pPr algn="ctr"/>
            <a:r>
              <a:rPr lang="en-GB" sz="1200" dirty="0">
                <a:latin typeface="Arial" panose="020B0604020202020204" pitchFamily="34" charset="0"/>
                <a:cs typeface="Arial" panose="020B0604020202020204" pitchFamily="34" charset="0"/>
              </a:rPr>
              <a:t>Pastoral Leader</a:t>
            </a:r>
          </a:p>
        </p:txBody>
      </p:sp>
      <p:sp>
        <p:nvSpPr>
          <p:cNvPr id="15" name="TextBox 14">
            <a:extLst>
              <a:ext uri="{FF2B5EF4-FFF2-40B4-BE49-F238E27FC236}">
                <a16:creationId xmlns:a16="http://schemas.microsoft.com/office/drawing/2014/main" id="{63987098-5818-A710-87B9-BED8F25FB07E}"/>
              </a:ext>
            </a:extLst>
          </p:cNvPr>
          <p:cNvSpPr txBox="1"/>
          <p:nvPr/>
        </p:nvSpPr>
        <p:spPr>
          <a:xfrm>
            <a:off x="8463064" y="1546698"/>
            <a:ext cx="1519848" cy="646331"/>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Mrs Bullock</a:t>
            </a:r>
          </a:p>
          <a:p>
            <a:pPr algn="ctr"/>
            <a:r>
              <a:rPr lang="en-GB" sz="1200" dirty="0">
                <a:latin typeface="Arial" panose="020B0604020202020204" pitchFamily="34" charset="0"/>
                <a:cs typeface="Arial" panose="020B0604020202020204" pitchFamily="34" charset="0"/>
              </a:rPr>
              <a:t>Deputy Head of Year</a:t>
            </a:r>
          </a:p>
        </p:txBody>
      </p:sp>
      <p:pic>
        <p:nvPicPr>
          <p:cNvPr id="19" name="Picture 18" descr="A person in a blue shirt&#10;&#10;AI-generated content may be incorrect.">
            <a:extLst>
              <a:ext uri="{FF2B5EF4-FFF2-40B4-BE49-F238E27FC236}">
                <a16:creationId xmlns:a16="http://schemas.microsoft.com/office/drawing/2014/main" id="{3A43BE75-1FC6-7F49-479C-61CBF255AC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2331" y="1123168"/>
            <a:ext cx="1445578" cy="2168367"/>
          </a:xfrm>
          <a:prstGeom prst="rect">
            <a:avLst/>
          </a:prstGeom>
        </p:spPr>
      </p:pic>
      <p:pic>
        <p:nvPicPr>
          <p:cNvPr id="21" name="Picture 20" descr="A person with long brown hair wearing a floral shirt&#10;&#10;AI-generated content may be incorrect.">
            <a:extLst>
              <a:ext uri="{FF2B5EF4-FFF2-40B4-BE49-F238E27FC236}">
                <a16:creationId xmlns:a16="http://schemas.microsoft.com/office/drawing/2014/main" id="{13F5C96D-C9E7-D16F-8182-7F487F34CC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30445" y="3346299"/>
            <a:ext cx="1467333" cy="2200999"/>
          </a:xfrm>
          <a:prstGeom prst="rect">
            <a:avLst/>
          </a:prstGeom>
        </p:spPr>
      </p:pic>
      <p:pic>
        <p:nvPicPr>
          <p:cNvPr id="20" name="Audio 19">
            <a:hlinkClick r:id="" action="ppaction://media"/>
            <a:extLst>
              <a:ext uri="{FF2B5EF4-FFF2-40B4-BE49-F238E27FC236}">
                <a16:creationId xmlns:a16="http://schemas.microsoft.com/office/drawing/2014/main" id="{177326A0-CF74-8E56-BFB9-7CF18237F150}"/>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191720"/>
      </p:ext>
    </p:extLst>
  </p:cSld>
  <p:clrMapOvr>
    <a:masterClrMapping/>
  </p:clrMapOvr>
  <mc:AlternateContent xmlns:mc="http://schemas.openxmlformats.org/markup-compatibility/2006">
    <mc:Choice xmlns:p14="http://schemas.microsoft.com/office/powerpoint/2010/main" Requires="p14">
      <p:transition spd="slow" p14:dur="2000" advTm="55247"/>
    </mc:Choice>
    <mc:Fallback>
      <p:transition spd="slow" advTm="5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E7D3-DD24-9E78-7BCA-C2AB5BD102AC}"/>
              </a:ext>
            </a:extLst>
          </p:cNvPr>
          <p:cNvSpPr>
            <a:spLocks noGrp="1"/>
          </p:cNvSpPr>
          <p:nvPr>
            <p:ph type="ctrTitle"/>
          </p:nvPr>
        </p:nvSpPr>
        <p:spPr>
          <a:xfrm>
            <a:off x="606287" y="-1109385"/>
            <a:ext cx="9144000" cy="2186179"/>
          </a:xfrm>
        </p:spPr>
        <p:txBody>
          <a:bodyPr/>
          <a:lstStyle/>
          <a:p>
            <a:r>
              <a:rPr lang="en-GB" b="1" dirty="0">
                <a:solidFill>
                  <a:srgbClr val="00B050"/>
                </a:solidFill>
              </a:rPr>
              <a:t>Year 7 Tutor Team </a:t>
            </a:r>
          </a:p>
        </p:txBody>
      </p:sp>
      <p:pic>
        <p:nvPicPr>
          <p:cNvPr id="5" name="Picture 4">
            <a:extLst>
              <a:ext uri="{FF2B5EF4-FFF2-40B4-BE49-F238E27FC236}">
                <a16:creationId xmlns:a16="http://schemas.microsoft.com/office/drawing/2014/main" id="{6F843435-8A0D-6ECF-C07C-A23583E73872}"/>
              </a:ext>
            </a:extLst>
          </p:cNvPr>
          <p:cNvPicPr>
            <a:picLocks noChangeAspect="1"/>
          </p:cNvPicPr>
          <p:nvPr/>
        </p:nvPicPr>
        <p:blipFill>
          <a:blip r:embed="rId4">
            <a:alphaModFix amt="59000"/>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0198999" y="131569"/>
            <a:ext cx="1859651" cy="1963931"/>
          </a:xfrm>
          <a:prstGeom prst="rect">
            <a:avLst/>
          </a:prstGeom>
        </p:spPr>
      </p:pic>
      <p:sp>
        <p:nvSpPr>
          <p:cNvPr id="7" name="TextBox 6">
            <a:extLst>
              <a:ext uri="{FF2B5EF4-FFF2-40B4-BE49-F238E27FC236}">
                <a16:creationId xmlns:a16="http://schemas.microsoft.com/office/drawing/2014/main" id="{B0168353-1B29-1BD1-2067-3B7331892708}"/>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14" name="Content Placeholder 5">
            <a:extLst>
              <a:ext uri="{FF2B5EF4-FFF2-40B4-BE49-F238E27FC236}">
                <a16:creationId xmlns:a16="http://schemas.microsoft.com/office/drawing/2014/main" id="{8EF92005-9C65-DC43-DC66-933C52407A7E}"/>
              </a:ext>
            </a:extLst>
          </p:cNvPr>
          <p:cNvSpPr txBox="1">
            <a:spLocks/>
          </p:cNvSpPr>
          <p:nvPr/>
        </p:nvSpPr>
        <p:spPr>
          <a:xfrm>
            <a:off x="0" y="1497328"/>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b="1" dirty="0"/>
          </a:p>
        </p:txBody>
      </p:sp>
      <p:sp>
        <p:nvSpPr>
          <p:cNvPr id="17" name="TextBox 16">
            <a:extLst>
              <a:ext uri="{FF2B5EF4-FFF2-40B4-BE49-F238E27FC236}">
                <a16:creationId xmlns:a16="http://schemas.microsoft.com/office/drawing/2014/main" id="{F139B248-372B-261B-C38C-E2337926811D}"/>
              </a:ext>
            </a:extLst>
          </p:cNvPr>
          <p:cNvSpPr txBox="1"/>
          <p:nvPr/>
        </p:nvSpPr>
        <p:spPr>
          <a:xfrm>
            <a:off x="119975" y="3317339"/>
            <a:ext cx="1690346" cy="923330"/>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7A</a:t>
            </a:r>
          </a:p>
          <a:p>
            <a:pPr algn="ctr"/>
            <a:r>
              <a:rPr lang="en-GB" sz="1200" b="1" dirty="0">
                <a:latin typeface="Arial" panose="020B0604020202020204" pitchFamily="34" charset="0"/>
                <a:cs typeface="Arial" panose="020B0604020202020204" pitchFamily="34" charset="0"/>
              </a:rPr>
              <a:t>Mrs Mooney</a:t>
            </a:r>
          </a:p>
          <a:p>
            <a:pPr algn="ctr"/>
            <a:r>
              <a:rPr lang="en-GB" sz="1200" b="1" dirty="0">
                <a:latin typeface="Arial" panose="020B0604020202020204" pitchFamily="34" charset="0"/>
                <a:cs typeface="Arial" panose="020B0604020202020204" pitchFamily="34" charset="0"/>
              </a:rPr>
              <a:t>Mrs Maloney</a:t>
            </a:r>
          </a:p>
          <a:p>
            <a:endParaRPr lang="en-GB" dirty="0"/>
          </a:p>
        </p:txBody>
      </p:sp>
      <p:sp>
        <p:nvSpPr>
          <p:cNvPr id="19" name="TextBox 18">
            <a:extLst>
              <a:ext uri="{FF2B5EF4-FFF2-40B4-BE49-F238E27FC236}">
                <a16:creationId xmlns:a16="http://schemas.microsoft.com/office/drawing/2014/main" id="{629D5881-F3FD-8C1D-B24E-FA08094FB969}"/>
              </a:ext>
            </a:extLst>
          </p:cNvPr>
          <p:cNvSpPr txBox="1"/>
          <p:nvPr/>
        </p:nvSpPr>
        <p:spPr>
          <a:xfrm>
            <a:off x="10133183" y="4969001"/>
            <a:ext cx="1690346" cy="800219"/>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7V</a:t>
            </a:r>
          </a:p>
          <a:p>
            <a:pPr algn="ctr"/>
            <a:r>
              <a:rPr lang="en-GB" sz="1400" b="1" dirty="0">
                <a:latin typeface="Arial" panose="020B0604020202020204" pitchFamily="34" charset="0"/>
                <a:cs typeface="Arial" panose="020B0604020202020204" pitchFamily="34" charset="0"/>
              </a:rPr>
              <a:t>Dr E Spencer</a:t>
            </a:r>
          </a:p>
          <a:p>
            <a:endParaRPr lang="en-GB" dirty="0"/>
          </a:p>
        </p:txBody>
      </p:sp>
      <p:sp>
        <p:nvSpPr>
          <p:cNvPr id="20" name="TextBox 19">
            <a:extLst>
              <a:ext uri="{FF2B5EF4-FFF2-40B4-BE49-F238E27FC236}">
                <a16:creationId xmlns:a16="http://schemas.microsoft.com/office/drawing/2014/main" id="{3247C0DE-07B4-1784-42EF-22F8CBD6D567}"/>
              </a:ext>
            </a:extLst>
          </p:cNvPr>
          <p:cNvSpPr txBox="1"/>
          <p:nvPr/>
        </p:nvSpPr>
        <p:spPr>
          <a:xfrm>
            <a:off x="8153417" y="3211332"/>
            <a:ext cx="1690346" cy="923330"/>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7S</a:t>
            </a:r>
          </a:p>
          <a:p>
            <a:pPr algn="ctr"/>
            <a:r>
              <a:rPr lang="en-GB" sz="1200" b="1" dirty="0">
                <a:latin typeface="Arial" panose="020B0604020202020204" pitchFamily="34" charset="0"/>
                <a:cs typeface="Arial" panose="020B0604020202020204" pitchFamily="34" charset="0"/>
              </a:rPr>
              <a:t>Mrs Bowden</a:t>
            </a:r>
          </a:p>
          <a:p>
            <a:pPr algn="ctr"/>
            <a:r>
              <a:rPr lang="en-GB" sz="1200" b="1" dirty="0">
                <a:latin typeface="Arial" panose="020B0604020202020204" pitchFamily="34" charset="0"/>
                <a:cs typeface="Arial" panose="020B0604020202020204" pitchFamily="34" charset="0"/>
              </a:rPr>
              <a:t>Mrs Stevenson</a:t>
            </a:r>
          </a:p>
          <a:p>
            <a:endParaRPr lang="en-GB" dirty="0"/>
          </a:p>
        </p:txBody>
      </p:sp>
      <p:sp>
        <p:nvSpPr>
          <p:cNvPr id="21" name="TextBox 20">
            <a:extLst>
              <a:ext uri="{FF2B5EF4-FFF2-40B4-BE49-F238E27FC236}">
                <a16:creationId xmlns:a16="http://schemas.microsoft.com/office/drawing/2014/main" id="{C31D0855-7A69-E5D2-A0F5-F5D78905BD13}"/>
              </a:ext>
            </a:extLst>
          </p:cNvPr>
          <p:cNvSpPr txBox="1"/>
          <p:nvPr/>
        </p:nvSpPr>
        <p:spPr>
          <a:xfrm>
            <a:off x="6157343" y="4899007"/>
            <a:ext cx="1690346" cy="800219"/>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7R</a:t>
            </a:r>
          </a:p>
          <a:p>
            <a:pPr algn="ctr"/>
            <a:r>
              <a:rPr lang="en-GB" sz="1400" b="1" dirty="0">
                <a:latin typeface="Arial" panose="020B0604020202020204" pitchFamily="34" charset="0"/>
                <a:cs typeface="Arial" panose="020B0604020202020204" pitchFamily="34" charset="0"/>
              </a:rPr>
              <a:t>Mr Lillie</a:t>
            </a:r>
          </a:p>
          <a:p>
            <a:endParaRPr lang="en-GB" dirty="0"/>
          </a:p>
        </p:txBody>
      </p:sp>
      <p:sp>
        <p:nvSpPr>
          <p:cNvPr id="22" name="TextBox 21">
            <a:extLst>
              <a:ext uri="{FF2B5EF4-FFF2-40B4-BE49-F238E27FC236}">
                <a16:creationId xmlns:a16="http://schemas.microsoft.com/office/drawing/2014/main" id="{1EB1E75A-C2FE-560D-AD60-C04BFE811E2B}"/>
              </a:ext>
            </a:extLst>
          </p:cNvPr>
          <p:cNvSpPr txBox="1"/>
          <p:nvPr/>
        </p:nvSpPr>
        <p:spPr>
          <a:xfrm>
            <a:off x="4071525" y="4906558"/>
            <a:ext cx="1690346" cy="800219"/>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7C</a:t>
            </a:r>
          </a:p>
          <a:p>
            <a:pPr algn="ctr"/>
            <a:r>
              <a:rPr lang="en-GB" sz="1400" b="1" dirty="0">
                <a:latin typeface="Arial" panose="020B0604020202020204" pitchFamily="34" charset="0"/>
                <a:cs typeface="Arial" panose="020B0604020202020204" pitchFamily="34" charset="0"/>
              </a:rPr>
              <a:t>Mr Keenan</a:t>
            </a:r>
          </a:p>
          <a:p>
            <a:endParaRPr lang="en-GB" dirty="0"/>
          </a:p>
        </p:txBody>
      </p:sp>
      <p:sp>
        <p:nvSpPr>
          <p:cNvPr id="23" name="TextBox 22">
            <a:extLst>
              <a:ext uri="{FF2B5EF4-FFF2-40B4-BE49-F238E27FC236}">
                <a16:creationId xmlns:a16="http://schemas.microsoft.com/office/drawing/2014/main" id="{0B9CF622-1396-7375-4989-18058F5E6157}"/>
              </a:ext>
            </a:extLst>
          </p:cNvPr>
          <p:cNvSpPr txBox="1"/>
          <p:nvPr/>
        </p:nvSpPr>
        <p:spPr>
          <a:xfrm>
            <a:off x="2071873" y="4899007"/>
            <a:ext cx="1690346" cy="800219"/>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7B</a:t>
            </a:r>
          </a:p>
          <a:p>
            <a:pPr algn="ctr"/>
            <a:r>
              <a:rPr lang="en-GB" sz="1400" b="1" dirty="0">
                <a:latin typeface="Arial" panose="020B0604020202020204" pitchFamily="34" charset="0"/>
                <a:cs typeface="Arial" panose="020B0604020202020204" pitchFamily="34" charset="0"/>
              </a:rPr>
              <a:t>Mr </a:t>
            </a:r>
            <a:r>
              <a:rPr lang="en-GB" sz="1400" b="1" dirty="0" err="1">
                <a:latin typeface="Arial" panose="020B0604020202020204" pitchFamily="34" charset="0"/>
                <a:cs typeface="Arial" panose="020B0604020202020204" pitchFamily="34" charset="0"/>
              </a:rPr>
              <a:t>Swinhoe</a:t>
            </a:r>
            <a:endParaRPr lang="en-GB" sz="1400" b="1" dirty="0">
              <a:latin typeface="Arial" panose="020B0604020202020204" pitchFamily="34" charset="0"/>
              <a:cs typeface="Arial" panose="020B0604020202020204" pitchFamily="34" charset="0"/>
            </a:endParaRPr>
          </a:p>
          <a:p>
            <a:endParaRPr lang="en-GB" dirty="0"/>
          </a:p>
        </p:txBody>
      </p:sp>
      <p:pic>
        <p:nvPicPr>
          <p:cNvPr id="4" name="Picture 3" descr="A person in a black and green shirt&#10;&#10;AI-generated content may be incorrect.">
            <a:extLst>
              <a:ext uri="{FF2B5EF4-FFF2-40B4-BE49-F238E27FC236}">
                <a16:creationId xmlns:a16="http://schemas.microsoft.com/office/drawing/2014/main" id="{6D0F5A75-5B81-BA39-311E-E82065AB3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267" y="2342295"/>
            <a:ext cx="1663807" cy="2495710"/>
          </a:xfrm>
          <a:prstGeom prst="rect">
            <a:avLst/>
          </a:prstGeom>
        </p:spPr>
      </p:pic>
      <p:pic>
        <p:nvPicPr>
          <p:cNvPr id="9" name="Picture 8" descr="A person in a suit&#10;&#10;AI-generated content may be incorrect.">
            <a:extLst>
              <a:ext uri="{FF2B5EF4-FFF2-40B4-BE49-F238E27FC236}">
                <a16:creationId xmlns:a16="http://schemas.microsoft.com/office/drawing/2014/main" id="{A2067807-4C80-A8B3-476C-2BB751D212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322550"/>
            <a:ext cx="1690133" cy="2535200"/>
          </a:xfrm>
          <a:prstGeom prst="rect">
            <a:avLst/>
          </a:prstGeom>
        </p:spPr>
      </p:pic>
      <p:pic>
        <p:nvPicPr>
          <p:cNvPr id="12" name="Picture 11" descr="A person with long brown hair wearing glasses&#10;&#10;AI-generated content may be incorrect.">
            <a:extLst>
              <a:ext uri="{FF2B5EF4-FFF2-40B4-BE49-F238E27FC236}">
                <a16:creationId xmlns:a16="http://schemas.microsoft.com/office/drawing/2014/main" id="{BA56D5BA-6FFB-7BD2-93D5-AD046F2489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3183" y="2302805"/>
            <a:ext cx="1690133" cy="2535200"/>
          </a:xfrm>
          <a:prstGeom prst="rect">
            <a:avLst/>
          </a:prstGeom>
        </p:spPr>
      </p:pic>
      <p:pic>
        <p:nvPicPr>
          <p:cNvPr id="16" name="Picture 15" descr="A person wearing glasses and a white shirt&#10;&#10;AI-generated content may be incorrect.">
            <a:extLst>
              <a:ext uri="{FF2B5EF4-FFF2-40B4-BE49-F238E27FC236}">
                <a16:creationId xmlns:a16="http://schemas.microsoft.com/office/drawing/2014/main" id="{754926BC-8B81-AC4F-9655-668A92A6E7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5143" y="2342295"/>
            <a:ext cx="1663807" cy="2495711"/>
          </a:xfrm>
          <a:prstGeom prst="rect">
            <a:avLst/>
          </a:prstGeom>
        </p:spPr>
      </p:pic>
      <p:pic>
        <p:nvPicPr>
          <p:cNvPr id="25" name="Picture 24" descr="A person with long blonde hair&#10;&#10;AI-generated content may be incorrect.">
            <a:extLst>
              <a:ext uri="{FF2B5EF4-FFF2-40B4-BE49-F238E27FC236}">
                <a16:creationId xmlns:a16="http://schemas.microsoft.com/office/drawing/2014/main" id="{734F95E0-A147-3315-1827-823C820745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351" y="842215"/>
            <a:ext cx="1543050" cy="2314575"/>
          </a:xfrm>
          <a:prstGeom prst="rect">
            <a:avLst/>
          </a:prstGeom>
        </p:spPr>
      </p:pic>
      <p:pic>
        <p:nvPicPr>
          <p:cNvPr id="28" name="Picture 27" descr="A person smiling for a picture&#10;&#10;AI-generated content may be incorrect.">
            <a:extLst>
              <a:ext uri="{FF2B5EF4-FFF2-40B4-BE49-F238E27FC236}">
                <a16:creationId xmlns:a16="http://schemas.microsoft.com/office/drawing/2014/main" id="{F91DB88C-8E5F-B5EE-A2C6-0139575E23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969" y="4012784"/>
            <a:ext cx="1500432" cy="2250648"/>
          </a:xfrm>
          <a:prstGeom prst="rect">
            <a:avLst/>
          </a:prstGeom>
        </p:spPr>
      </p:pic>
      <p:pic>
        <p:nvPicPr>
          <p:cNvPr id="30" name="Picture 29" descr="A person with curly hair wearing a green cardigan&#10;&#10;AI-generated content may be incorrect.">
            <a:extLst>
              <a:ext uri="{FF2B5EF4-FFF2-40B4-BE49-F238E27FC236}">
                <a16:creationId xmlns:a16="http://schemas.microsoft.com/office/drawing/2014/main" id="{C2317CF9-6DBD-C3DB-D5FF-5B90406BB1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6893" y="901699"/>
            <a:ext cx="1503394" cy="2255091"/>
          </a:xfrm>
          <a:prstGeom prst="rect">
            <a:avLst/>
          </a:prstGeom>
        </p:spPr>
      </p:pic>
      <p:pic>
        <p:nvPicPr>
          <p:cNvPr id="32" name="Picture 31" descr="A person smiling at the camera&#10;&#10;AI-generated content may be incorrect.">
            <a:extLst>
              <a:ext uri="{FF2B5EF4-FFF2-40B4-BE49-F238E27FC236}">
                <a16:creationId xmlns:a16="http://schemas.microsoft.com/office/drawing/2014/main" id="{4C703725-C6B7-69C1-86AC-5078CCF8E5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6893" y="3996622"/>
            <a:ext cx="1503394" cy="2255091"/>
          </a:xfrm>
          <a:prstGeom prst="rect">
            <a:avLst/>
          </a:prstGeom>
        </p:spPr>
      </p:pic>
      <p:pic>
        <p:nvPicPr>
          <p:cNvPr id="8" name="Audio 7">
            <a:hlinkClick r:id="" action="ppaction://media"/>
            <a:extLst>
              <a:ext uri="{FF2B5EF4-FFF2-40B4-BE49-F238E27FC236}">
                <a16:creationId xmlns:a16="http://schemas.microsoft.com/office/drawing/2014/main" id="{5930A219-5269-60ED-C5E9-A5A5F8CFE2F9}"/>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5965917"/>
      </p:ext>
    </p:extLst>
  </p:cSld>
  <p:clrMapOvr>
    <a:masterClrMapping/>
  </p:clrMapOvr>
  <mc:AlternateContent xmlns:mc="http://schemas.openxmlformats.org/markup-compatibility/2006">
    <mc:Choice xmlns:p14="http://schemas.microsoft.com/office/powerpoint/2010/main" Requires="p14">
      <p:transition spd="slow" p14:dur="2000" advTm="51789"/>
    </mc:Choice>
    <mc:Fallback>
      <p:transition spd="slow" advTm="51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BF32-EE96-C1CF-BAC2-196629EC7A14}"/>
              </a:ext>
            </a:extLst>
          </p:cNvPr>
          <p:cNvSpPr>
            <a:spLocks noGrp="1"/>
          </p:cNvSpPr>
          <p:nvPr>
            <p:ph type="title"/>
          </p:nvPr>
        </p:nvSpPr>
        <p:spPr>
          <a:xfrm>
            <a:off x="110652" y="151117"/>
            <a:ext cx="10515600" cy="1325563"/>
          </a:xfrm>
        </p:spPr>
        <p:txBody>
          <a:bodyPr/>
          <a:lstStyle/>
          <a:p>
            <a:r>
              <a:rPr lang="en-GB" b="1" dirty="0">
                <a:solidFill>
                  <a:srgbClr val="00B050"/>
                </a:solidFill>
              </a:rPr>
              <a:t>Equipment for great learning</a:t>
            </a:r>
          </a:p>
        </p:txBody>
      </p:sp>
      <p:sp>
        <p:nvSpPr>
          <p:cNvPr id="3" name="TextBox 2">
            <a:extLst>
              <a:ext uri="{FF2B5EF4-FFF2-40B4-BE49-F238E27FC236}">
                <a16:creationId xmlns:a16="http://schemas.microsoft.com/office/drawing/2014/main" id="{5C503EB6-4122-C8B2-CFD9-437AEA29417F}"/>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34873D63-88AB-AA2C-E07E-106D349B8B84}"/>
              </a:ext>
            </a:extLst>
          </p:cNvPr>
          <p:cNvSpPr>
            <a:spLocks noGrp="1"/>
          </p:cNvSpPr>
          <p:nvPr>
            <p:ph idx="1"/>
          </p:nvPr>
        </p:nvSpPr>
        <p:spPr>
          <a:xfrm>
            <a:off x="235085" y="1193647"/>
            <a:ext cx="9342783" cy="5058066"/>
          </a:xfrm>
        </p:spPr>
        <p:txBody>
          <a:bodyPr>
            <a:normAutofit fontScale="77500" lnSpcReduction="20000"/>
          </a:bodyPr>
          <a:lstStyle/>
          <a:p>
            <a:pPr marL="0" indent="0">
              <a:buNone/>
            </a:pPr>
            <a:endParaRPr lang="en-GB" sz="3800" b="1" dirty="0"/>
          </a:p>
          <a:p>
            <a:pPr marL="0" indent="0">
              <a:lnSpc>
                <a:spcPct val="120000"/>
              </a:lnSpc>
              <a:buNone/>
            </a:pPr>
            <a:r>
              <a:rPr lang="en-GB" sz="3400" dirty="0"/>
              <a:t>All students must have the following equipment every day for school to ensure they are ready to learn:</a:t>
            </a:r>
          </a:p>
          <a:p>
            <a:pPr>
              <a:lnSpc>
                <a:spcPct val="120000"/>
              </a:lnSpc>
            </a:pPr>
            <a:r>
              <a:rPr lang="en-GB" sz="3400" dirty="0"/>
              <a:t>Stationary</a:t>
            </a:r>
            <a:r>
              <a:rPr lang="en-GB" sz="3400" b="1" dirty="0"/>
              <a:t> - </a:t>
            </a:r>
            <a:r>
              <a:rPr lang="en-GB" sz="3400" dirty="0"/>
              <a:t>2 black pens, a green pen, highlighter, 2 pencils, rubber, ruler, compass, protractor and a scientific calculator (Casio fx-83GTCW-W)</a:t>
            </a:r>
            <a:endParaRPr lang="en-GB" sz="3400" b="1" dirty="0"/>
          </a:p>
          <a:p>
            <a:pPr>
              <a:lnSpc>
                <a:spcPct val="120000"/>
              </a:lnSpc>
            </a:pPr>
            <a:r>
              <a:rPr lang="en-GB" sz="3400" dirty="0"/>
              <a:t>Pencil case </a:t>
            </a:r>
          </a:p>
          <a:p>
            <a:pPr>
              <a:lnSpc>
                <a:spcPct val="120000"/>
              </a:lnSpc>
            </a:pPr>
            <a:r>
              <a:rPr lang="en-GB" sz="3400" dirty="0"/>
              <a:t>School bag</a:t>
            </a:r>
          </a:p>
          <a:p>
            <a:pPr>
              <a:lnSpc>
                <a:spcPct val="120000"/>
              </a:lnSpc>
            </a:pPr>
            <a:r>
              <a:rPr lang="en-GB" sz="3400" dirty="0"/>
              <a:t>Planner issued by school</a:t>
            </a:r>
          </a:p>
          <a:p>
            <a:pPr>
              <a:lnSpc>
                <a:spcPct val="120000"/>
              </a:lnSpc>
            </a:pPr>
            <a:r>
              <a:rPr lang="en-GB" sz="3400" dirty="0"/>
              <a:t>Water bottle </a:t>
            </a:r>
          </a:p>
          <a:p>
            <a:pPr marL="0" indent="0">
              <a:buNone/>
            </a:pPr>
            <a:endParaRPr lang="en-GB" dirty="0"/>
          </a:p>
          <a:p>
            <a:pPr marL="0" indent="0">
              <a:buNone/>
            </a:pPr>
            <a:endParaRPr lang="en-GB" dirty="0"/>
          </a:p>
        </p:txBody>
      </p:sp>
      <p:pic>
        <p:nvPicPr>
          <p:cNvPr id="5" name="Picture 4" descr="A group of students in a classroom&#10;&#10;AI-generated content may be incorrect.">
            <a:extLst>
              <a:ext uri="{FF2B5EF4-FFF2-40B4-BE49-F238E27FC236}">
                <a16:creationId xmlns:a16="http://schemas.microsoft.com/office/drawing/2014/main" id="{95A80FD5-48AE-245E-200D-DA9375597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126" y="3507027"/>
            <a:ext cx="4127347" cy="2744686"/>
          </a:xfrm>
          <a:prstGeom prst="rect">
            <a:avLst/>
          </a:prstGeom>
        </p:spPr>
      </p:pic>
      <p:pic>
        <p:nvPicPr>
          <p:cNvPr id="8" name="Audio 7">
            <a:hlinkClick r:id="" action="ppaction://media"/>
            <a:extLst>
              <a:ext uri="{FF2B5EF4-FFF2-40B4-BE49-F238E27FC236}">
                <a16:creationId xmlns:a16="http://schemas.microsoft.com/office/drawing/2014/main" id="{3FF64B00-06BB-C3E0-D3B5-932CBDE057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5424"/>
      </p:ext>
    </p:extLst>
  </p:cSld>
  <p:clrMapOvr>
    <a:masterClrMapping/>
  </p:clrMapOvr>
  <mc:AlternateContent xmlns:mc="http://schemas.openxmlformats.org/markup-compatibility/2006">
    <mc:Choice xmlns:p14="http://schemas.microsoft.com/office/powerpoint/2010/main" Requires="p14">
      <p:transition spd="slow" p14:dur="2000" advTm="79779"/>
    </mc:Choice>
    <mc:Fallback>
      <p:transition spd="slow" advTm="7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053F-35DF-A4F7-A6CC-10019033D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B78D0-6189-FDBC-B8AF-B083936739F4}"/>
              </a:ext>
            </a:extLst>
          </p:cNvPr>
          <p:cNvSpPr>
            <a:spLocks noGrp="1"/>
          </p:cNvSpPr>
          <p:nvPr>
            <p:ph type="title"/>
          </p:nvPr>
        </p:nvSpPr>
        <p:spPr>
          <a:xfrm>
            <a:off x="110652" y="151117"/>
            <a:ext cx="10515600" cy="1325563"/>
          </a:xfrm>
        </p:spPr>
        <p:txBody>
          <a:bodyPr/>
          <a:lstStyle/>
          <a:p>
            <a:r>
              <a:rPr lang="en-GB" b="1" dirty="0">
                <a:solidFill>
                  <a:srgbClr val="00B050"/>
                </a:solidFill>
              </a:rPr>
              <a:t>Looking the part for learning</a:t>
            </a:r>
          </a:p>
        </p:txBody>
      </p:sp>
      <p:sp>
        <p:nvSpPr>
          <p:cNvPr id="3" name="TextBox 2">
            <a:extLst>
              <a:ext uri="{FF2B5EF4-FFF2-40B4-BE49-F238E27FC236}">
                <a16:creationId xmlns:a16="http://schemas.microsoft.com/office/drawing/2014/main" id="{4ED3D244-9872-05B9-1B53-C69C0AD17550}"/>
              </a:ext>
            </a:extLst>
          </p:cNvPr>
          <p:cNvSpPr txBox="1"/>
          <p:nvPr/>
        </p:nvSpPr>
        <p:spPr>
          <a:xfrm>
            <a:off x="407504" y="6251713"/>
            <a:ext cx="93427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Invest, Believe, Achieve Together – Responsibility | Growth | Success </a:t>
            </a:r>
          </a:p>
        </p:txBody>
      </p:sp>
      <p:sp>
        <p:nvSpPr>
          <p:cNvPr id="6" name="Content Placeholder 5">
            <a:extLst>
              <a:ext uri="{FF2B5EF4-FFF2-40B4-BE49-F238E27FC236}">
                <a16:creationId xmlns:a16="http://schemas.microsoft.com/office/drawing/2014/main" id="{1E7DFF24-81B9-9452-7EE1-968AA2678B53}"/>
              </a:ext>
            </a:extLst>
          </p:cNvPr>
          <p:cNvSpPr>
            <a:spLocks noGrp="1"/>
          </p:cNvSpPr>
          <p:nvPr>
            <p:ph idx="1"/>
          </p:nvPr>
        </p:nvSpPr>
        <p:spPr>
          <a:xfrm>
            <a:off x="235085" y="1476679"/>
            <a:ext cx="9342783" cy="4885209"/>
          </a:xfrm>
        </p:spPr>
        <p:txBody>
          <a:bodyPr>
            <a:normAutofit/>
          </a:bodyPr>
          <a:lstStyle/>
          <a:p>
            <a:pPr marL="0" indent="0">
              <a:buNone/>
            </a:pPr>
            <a:r>
              <a:rPr lang="en-GB" b="1" dirty="0"/>
              <a:t>Uniform – the full list is in your booklets</a:t>
            </a:r>
          </a:p>
          <a:p>
            <a:pPr marL="0" indent="0">
              <a:buNone/>
            </a:pPr>
            <a:r>
              <a:rPr lang="en-GB" dirty="0"/>
              <a:t>What is not permitted?</a:t>
            </a:r>
          </a:p>
          <a:p>
            <a:r>
              <a:rPr lang="en-GB" sz="2400" b="1" dirty="0"/>
              <a:t>No </a:t>
            </a:r>
            <a:r>
              <a:rPr lang="en-GB" sz="2400" b="1" dirty="0" err="1"/>
              <a:t>lycra</a:t>
            </a:r>
            <a:r>
              <a:rPr lang="en-GB" sz="2400" b="1" dirty="0"/>
              <a:t> </a:t>
            </a:r>
            <a:r>
              <a:rPr lang="en-GB" sz="2400" dirty="0"/>
              <a:t>or skintight trousers – ensure trousers are formal material and have a button and zip at the front.</a:t>
            </a:r>
          </a:p>
          <a:p>
            <a:r>
              <a:rPr lang="en-GB" sz="2400" b="1" dirty="0"/>
              <a:t>No skater style skirts </a:t>
            </a:r>
            <a:r>
              <a:rPr lang="en-GB" sz="2400" dirty="0"/>
              <a:t>– skirts must have a panel at the top and be pleated.</a:t>
            </a:r>
          </a:p>
          <a:p>
            <a:r>
              <a:rPr lang="en-GB" sz="2400" b="1" dirty="0"/>
              <a:t>No piercings (including plastic) apart from in the lobule part of the ear.</a:t>
            </a:r>
          </a:p>
          <a:p>
            <a:r>
              <a:rPr lang="en-GB" sz="2400" b="1" dirty="0"/>
              <a:t>No extreme hair colours.</a:t>
            </a:r>
          </a:p>
          <a:p>
            <a:r>
              <a:rPr lang="en-GB" sz="2400" b="1" dirty="0"/>
              <a:t>NO MOBILE PHONES – </a:t>
            </a:r>
            <a:r>
              <a:rPr lang="en-GB" sz="2400" dirty="0"/>
              <a:t>switched off and in bags during school. Confiscated until the end of the day if they are seen or heard.</a:t>
            </a:r>
            <a:endParaRPr lang="en-GB" sz="2400" b="1" dirty="0"/>
          </a:p>
          <a:p>
            <a:endParaRPr lang="en-GB" sz="2400" dirty="0"/>
          </a:p>
          <a:p>
            <a:pPr marL="0" indent="0">
              <a:buNone/>
            </a:pPr>
            <a:endParaRPr lang="en-GB" dirty="0"/>
          </a:p>
        </p:txBody>
      </p:sp>
      <p:pic>
        <p:nvPicPr>
          <p:cNvPr id="5" name="Picture 4" descr="A person and a child playing violin&#10;&#10;AI-generated content may be incorrect.">
            <a:extLst>
              <a:ext uri="{FF2B5EF4-FFF2-40B4-BE49-F238E27FC236}">
                <a16:creationId xmlns:a16="http://schemas.microsoft.com/office/drawing/2014/main" id="{E4A15EE3-5FB3-83C1-261D-24D7C06CD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455" y="2500007"/>
            <a:ext cx="2587460" cy="3861881"/>
          </a:xfrm>
          <a:prstGeom prst="rect">
            <a:avLst/>
          </a:prstGeom>
        </p:spPr>
      </p:pic>
      <p:pic>
        <p:nvPicPr>
          <p:cNvPr id="8" name="Audio 7">
            <a:hlinkClick r:id="" action="ppaction://media"/>
            <a:extLst>
              <a:ext uri="{FF2B5EF4-FFF2-40B4-BE49-F238E27FC236}">
                <a16:creationId xmlns:a16="http://schemas.microsoft.com/office/drawing/2014/main" id="{FB2C59D2-0769-E775-BA96-3C10167F0A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7491683"/>
      </p:ext>
    </p:extLst>
  </p:cSld>
  <p:clrMapOvr>
    <a:masterClrMapping/>
  </p:clrMapOvr>
  <mc:AlternateContent xmlns:mc="http://schemas.openxmlformats.org/markup-compatibility/2006">
    <mc:Choice xmlns:p14="http://schemas.microsoft.com/office/powerpoint/2010/main" Requires="p14">
      <p:transition spd="slow" p14:dur="2000" advTm="198179"/>
    </mc:Choice>
    <mc:Fallback>
      <p:transition spd="slow" advTm="19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F13ECD2DB651478BA4C9E373DD97ED" ma:contentTypeVersion="15" ma:contentTypeDescription="Create a new document." ma:contentTypeScope="" ma:versionID="27b3625e9e1201d93b436dc1ea78eb63">
  <xsd:schema xmlns:xsd="http://www.w3.org/2001/XMLSchema" xmlns:xs="http://www.w3.org/2001/XMLSchema" xmlns:p="http://schemas.microsoft.com/office/2006/metadata/properties" xmlns:ns2="36b213f7-9b74-4f2c-84ef-c8e3341cd730" xmlns:ns3="bc86efee-1659-47e0-a2f8-f1ac2ac63512" targetNamespace="http://schemas.microsoft.com/office/2006/metadata/properties" ma:root="true" ma:fieldsID="e21128ff64c37caf080fe3b975c1a9e2" ns2:_="" ns3:_="">
    <xsd:import namespace="36b213f7-9b74-4f2c-84ef-c8e3341cd730"/>
    <xsd:import namespace="bc86efee-1659-47e0-a2f8-f1ac2ac635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b213f7-9b74-4f2c-84ef-c8e3341cd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8ebe94-88d2-4bf1-add6-77528dd3493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86efee-1659-47e0-a2f8-f1ac2ac63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94a4ca-fb37-4cb9-9522-325922a42b56}" ma:internalName="TaxCatchAll" ma:showField="CatchAllData" ma:web="bc86efee-1659-47e0-a2f8-f1ac2ac6351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6b213f7-9b74-4f2c-84ef-c8e3341cd730">
      <Terms xmlns="http://schemas.microsoft.com/office/infopath/2007/PartnerControls"/>
    </lcf76f155ced4ddcb4097134ff3c332f>
    <TaxCatchAll xmlns="bc86efee-1659-47e0-a2f8-f1ac2ac635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A54A7B-8616-4DEF-888E-7EBC38A522D0}">
  <ds:schemaRefs>
    <ds:schemaRef ds:uri="36b213f7-9b74-4f2c-84ef-c8e3341cd730"/>
    <ds:schemaRef ds:uri="bc86efee-1659-47e0-a2f8-f1ac2ac635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1EE0FD-8F0F-4867-BF77-AA8AADED6CDC}">
  <ds:schemaRefs>
    <ds:schemaRef ds:uri="http://purl.org/dc/elements/1.1/"/>
    <ds:schemaRef ds:uri="http://www.w3.org/XML/1998/namespace"/>
    <ds:schemaRef ds:uri="http://schemas.microsoft.com/office/2006/metadata/properties"/>
    <ds:schemaRef ds:uri="http://schemas.openxmlformats.org/package/2006/metadata/core-properties"/>
    <ds:schemaRef ds:uri="36b213f7-9b74-4f2c-84ef-c8e3341cd730"/>
    <ds:schemaRef ds:uri="http://schemas.microsoft.com/office/2006/documentManagement/types"/>
    <ds:schemaRef ds:uri="http://purl.org/dc/terms/"/>
    <ds:schemaRef ds:uri="http://schemas.microsoft.com/office/infopath/2007/PartnerControls"/>
    <ds:schemaRef ds:uri="bc86efee-1659-47e0-a2f8-f1ac2ac63512"/>
    <ds:schemaRef ds:uri="http://purl.org/dc/dcmitype/"/>
  </ds:schemaRefs>
</ds:datastoreItem>
</file>

<file path=customXml/itemProps3.xml><?xml version="1.0" encoding="utf-8"?>
<ds:datastoreItem xmlns:ds="http://schemas.openxmlformats.org/officeDocument/2006/customXml" ds:itemID="{2441B804-3701-48C7-9AC8-D4E7C7A58909}">
  <ds:schemaRefs>
    <ds:schemaRef ds:uri="http://schemas.microsoft.com/sharepoint/v3/contenttype/forms"/>
  </ds:schemaRefs>
</ds:datastoreItem>
</file>

<file path=docMetadata/LabelInfo.xml><?xml version="1.0" encoding="utf-8"?>
<clbl:labelList xmlns:clbl="http://schemas.microsoft.com/office/2020/mipLabelMetadata">
  <clbl:label id="{aca86c17-792a-4680-9f66-47d11b7316cb}" enabled="1" method="Standard" siteId="{0aff647e-10de-4eb1-90e9-d05789ef2c02}" removed="0"/>
</clbl:labelList>
</file>

<file path=docProps/app.xml><?xml version="1.0" encoding="utf-8"?>
<Properties xmlns="http://schemas.openxmlformats.org/officeDocument/2006/extended-properties" xmlns:vt="http://schemas.openxmlformats.org/officeDocument/2006/docPropsVTypes">
  <TotalTime>5738</TotalTime>
  <Words>2113</Words>
  <Application>Microsoft Office PowerPoint</Application>
  <PresentationFormat>Widescreen</PresentationFormat>
  <Paragraphs>212</Paragraphs>
  <Slides>19</Slides>
  <Notes>1</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Calibri</vt:lpstr>
      <vt:lpstr>1_Office Theme</vt:lpstr>
      <vt:lpstr>A Warm Welcome to  Ramsey Grammar School Y6 Transition Evening</vt:lpstr>
      <vt:lpstr>PowerPoint Presentation</vt:lpstr>
      <vt:lpstr>Main Priorities for our Students</vt:lpstr>
      <vt:lpstr>School Priorities for 25/26</vt:lpstr>
      <vt:lpstr>Who’s who? Senior Leadership Team</vt:lpstr>
      <vt:lpstr>Who’s who? Year 7 Pastoral Team</vt:lpstr>
      <vt:lpstr>Year 7 Tutor Team </vt:lpstr>
      <vt:lpstr>Equipment for great learning</vt:lpstr>
      <vt:lpstr>Looking the part for learning</vt:lpstr>
      <vt:lpstr>Typical Day for Y7</vt:lpstr>
      <vt:lpstr>Attendance</vt:lpstr>
      <vt:lpstr>PowerPoint Presentation</vt:lpstr>
      <vt:lpstr>PowerPoint Presentation</vt:lpstr>
      <vt:lpstr>Teachers will:</vt:lpstr>
      <vt:lpstr>Students will:</vt:lpstr>
      <vt:lpstr>Communication with parents</vt:lpstr>
      <vt:lpstr>Start of Term Arrangements</vt:lpstr>
      <vt:lpstr>Welcome Days Arrangements 2 &amp; 3 July 25 </vt:lpstr>
      <vt:lpstr>PowerPoint Presentation</vt:lpstr>
    </vt:vector>
  </TitlesOfParts>
  <Company>Isle of Man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Y7</dc:title>
  <dc:creator>Joel Smith</dc:creator>
  <cp:lastModifiedBy>Sonia Taylor</cp:lastModifiedBy>
  <cp:revision>4</cp:revision>
  <dcterms:created xsi:type="dcterms:W3CDTF">2024-06-24T11:30:00Z</dcterms:created>
  <dcterms:modified xsi:type="dcterms:W3CDTF">2025-07-03T11:32:08Z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0x010100E5F13ECD2DB651478BA4C9E373DD97ED</vt:lpwstr>
  </property>
  <property fmtid="{D5CDD505-2E9C-101B-9397-08002B2CF9AE}" pid="3" name="MediaServiceImageTags">
    <vt:lpwstr/>
  </property>
</Properties>
</file>